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57" r:id="rId2"/>
    <p:sldId id="258" r:id="rId3"/>
    <p:sldId id="306" r:id="rId4"/>
    <p:sldId id="261" r:id="rId5"/>
    <p:sldId id="282" r:id="rId6"/>
    <p:sldId id="283" r:id="rId7"/>
    <p:sldId id="277" r:id="rId8"/>
    <p:sldId id="273" r:id="rId9"/>
    <p:sldId id="284" r:id="rId10"/>
    <p:sldId id="279" r:id="rId11"/>
    <p:sldId id="280" r:id="rId12"/>
    <p:sldId id="290" r:id="rId13"/>
    <p:sldId id="293" r:id="rId14"/>
    <p:sldId id="294" r:id="rId15"/>
    <p:sldId id="295" r:id="rId16"/>
    <p:sldId id="296" r:id="rId17"/>
    <p:sldId id="297" r:id="rId18"/>
    <p:sldId id="298" r:id="rId19"/>
    <p:sldId id="299" r:id="rId20"/>
    <p:sldId id="300" r:id="rId21"/>
    <p:sldId id="276" r:id="rId22"/>
    <p:sldId id="275" r:id="rId23"/>
    <p:sldId id="287" r:id="rId24"/>
    <p:sldId id="302" r:id="rId25"/>
    <p:sldId id="303" r:id="rId26"/>
    <p:sldId id="307" r:id="rId27"/>
    <p:sldId id="315" r:id="rId28"/>
    <p:sldId id="308" r:id="rId29"/>
    <p:sldId id="301" r:id="rId30"/>
    <p:sldId id="305" r:id="rId31"/>
    <p:sldId id="318" r:id="rId32"/>
    <p:sldId id="304" r:id="rId33"/>
    <p:sldId id="317" r:id="rId34"/>
    <p:sldId id="265" r:id="rId35"/>
    <p:sldId id="288" r:id="rId36"/>
    <p:sldId id="289" r:id="rId37"/>
    <p:sldId id="292" r:id="rId38"/>
    <p:sldId id="319" r:id="rId39"/>
    <p:sldId id="291" r:id="rId40"/>
    <p:sldId id="312" r:id="rId41"/>
    <p:sldId id="268" r:id="rId42"/>
    <p:sldId id="267" r:id="rId43"/>
    <p:sldId id="266" r:id="rId44"/>
    <p:sldId id="285" r:id="rId45"/>
    <p:sldId id="286" r:id="rId46"/>
    <p:sldId id="311" r:id="rId47"/>
    <p:sldId id="310" r:id="rId48"/>
    <p:sldId id="314" r:id="rId49"/>
    <p:sldId id="313" r:id="rId50"/>
    <p:sldId id="260"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61"/>
    <p:restoredTop sz="94694"/>
  </p:normalViewPr>
  <p:slideViewPr>
    <p:cSldViewPr snapToGrid="0">
      <p:cViewPr varScale="1">
        <p:scale>
          <a:sx n="121" d="100"/>
          <a:sy n="121" d="100"/>
        </p:scale>
        <p:origin x="48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097488-E58F-B749-B9D7-F99FAC8BC315}" type="datetimeFigureOut">
              <a:rPr lang="en-US" smtClean="0"/>
              <a:t>9/30/25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E16275-4F28-A648-8798-06D46E75C66E}" type="slidenum">
              <a:rPr lang="en-US" smtClean="0"/>
              <a:t>‹#›</a:t>
            </a:fld>
            <a:endParaRPr lang="en-US"/>
          </a:p>
        </p:txBody>
      </p:sp>
    </p:spTree>
    <p:extLst>
      <p:ext uri="{BB962C8B-B14F-4D97-AF65-F5344CB8AC3E}">
        <p14:creationId xmlns:p14="http://schemas.microsoft.com/office/powerpoint/2010/main" val="2870998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E16275-4F28-A648-8798-06D46E75C66E}" type="slidenum">
              <a:rPr lang="en-US" smtClean="0"/>
              <a:t>31</a:t>
            </a:fld>
            <a:endParaRPr lang="en-US"/>
          </a:p>
        </p:txBody>
      </p:sp>
    </p:spTree>
    <p:extLst>
      <p:ext uri="{BB962C8B-B14F-4D97-AF65-F5344CB8AC3E}">
        <p14:creationId xmlns:p14="http://schemas.microsoft.com/office/powerpoint/2010/main" val="610101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CEADF-C96B-1F5A-D6E7-AE10E5ADDFF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AFEC6F4-64E2-63C3-9AFC-793130AA2A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4F0DE0A-8C2B-6085-A314-92CCE45C31E7}"/>
              </a:ext>
            </a:extLst>
          </p:cNvPr>
          <p:cNvSpPr>
            <a:spLocks noGrp="1"/>
          </p:cNvSpPr>
          <p:nvPr>
            <p:ph type="dt" sz="half" idx="10"/>
          </p:nvPr>
        </p:nvSpPr>
        <p:spPr/>
        <p:txBody>
          <a:bodyPr/>
          <a:lstStyle/>
          <a:p>
            <a:fld id="{EFDD3894-C3F3-C14F-A27D-E7ABE6F215B1}" type="datetimeFigureOut">
              <a:rPr lang="en-US" smtClean="0"/>
              <a:t>9/30/25</a:t>
            </a:fld>
            <a:endParaRPr lang="en-US"/>
          </a:p>
        </p:txBody>
      </p:sp>
      <p:sp>
        <p:nvSpPr>
          <p:cNvPr id="5" name="Footer Placeholder 4">
            <a:extLst>
              <a:ext uri="{FF2B5EF4-FFF2-40B4-BE49-F238E27FC236}">
                <a16:creationId xmlns:a16="http://schemas.microsoft.com/office/drawing/2014/main" id="{0D062057-FF43-D4CA-BB39-E4C9507BC2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47AC58-5C7C-7C70-A758-14EED1FD9240}"/>
              </a:ext>
            </a:extLst>
          </p:cNvPr>
          <p:cNvSpPr>
            <a:spLocks noGrp="1"/>
          </p:cNvSpPr>
          <p:nvPr>
            <p:ph type="sldNum" sz="quarter" idx="12"/>
          </p:nvPr>
        </p:nvSpPr>
        <p:spPr/>
        <p:txBody>
          <a:bodyPr/>
          <a:lstStyle/>
          <a:p>
            <a:fld id="{19863716-B24B-AA4D-A36A-D06C662DADB2}" type="slidenum">
              <a:rPr lang="en-US" smtClean="0"/>
              <a:t>‹#›</a:t>
            </a:fld>
            <a:endParaRPr lang="en-US"/>
          </a:p>
        </p:txBody>
      </p:sp>
    </p:spTree>
    <p:extLst>
      <p:ext uri="{BB962C8B-B14F-4D97-AF65-F5344CB8AC3E}">
        <p14:creationId xmlns:p14="http://schemas.microsoft.com/office/powerpoint/2010/main" val="2561904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09091-3229-B4CB-85FA-A1D0986BACF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3427E0A-D358-878F-8BCC-04B0DB02C4E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2066F15-4DAD-3F5E-3699-67B7A9DF138B}"/>
              </a:ext>
            </a:extLst>
          </p:cNvPr>
          <p:cNvSpPr>
            <a:spLocks noGrp="1"/>
          </p:cNvSpPr>
          <p:nvPr>
            <p:ph type="dt" sz="half" idx="10"/>
          </p:nvPr>
        </p:nvSpPr>
        <p:spPr/>
        <p:txBody>
          <a:bodyPr/>
          <a:lstStyle/>
          <a:p>
            <a:fld id="{EFDD3894-C3F3-C14F-A27D-E7ABE6F215B1}" type="datetimeFigureOut">
              <a:rPr lang="en-US" smtClean="0"/>
              <a:t>9/30/25</a:t>
            </a:fld>
            <a:endParaRPr lang="en-US"/>
          </a:p>
        </p:txBody>
      </p:sp>
      <p:sp>
        <p:nvSpPr>
          <p:cNvPr id="5" name="Footer Placeholder 4">
            <a:extLst>
              <a:ext uri="{FF2B5EF4-FFF2-40B4-BE49-F238E27FC236}">
                <a16:creationId xmlns:a16="http://schemas.microsoft.com/office/drawing/2014/main" id="{96B06DAC-22CC-AA5A-EB82-748D04D907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EF6060-32D6-F04E-2B52-6382D009FB33}"/>
              </a:ext>
            </a:extLst>
          </p:cNvPr>
          <p:cNvSpPr>
            <a:spLocks noGrp="1"/>
          </p:cNvSpPr>
          <p:nvPr>
            <p:ph type="sldNum" sz="quarter" idx="12"/>
          </p:nvPr>
        </p:nvSpPr>
        <p:spPr/>
        <p:txBody>
          <a:bodyPr/>
          <a:lstStyle/>
          <a:p>
            <a:fld id="{19863716-B24B-AA4D-A36A-D06C662DADB2}" type="slidenum">
              <a:rPr lang="en-US" smtClean="0"/>
              <a:t>‹#›</a:t>
            </a:fld>
            <a:endParaRPr lang="en-US"/>
          </a:p>
        </p:txBody>
      </p:sp>
    </p:spTree>
    <p:extLst>
      <p:ext uri="{BB962C8B-B14F-4D97-AF65-F5344CB8AC3E}">
        <p14:creationId xmlns:p14="http://schemas.microsoft.com/office/powerpoint/2010/main" val="2216665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B02F4E-E419-E652-D4FE-BEF67B9EBD2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F8DD482-4731-0BEC-233F-A7DF681AB92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07C38D7-9CEB-EE80-BD29-3736B2D8ED8F}"/>
              </a:ext>
            </a:extLst>
          </p:cNvPr>
          <p:cNvSpPr>
            <a:spLocks noGrp="1"/>
          </p:cNvSpPr>
          <p:nvPr>
            <p:ph type="dt" sz="half" idx="10"/>
          </p:nvPr>
        </p:nvSpPr>
        <p:spPr/>
        <p:txBody>
          <a:bodyPr/>
          <a:lstStyle/>
          <a:p>
            <a:fld id="{EFDD3894-C3F3-C14F-A27D-E7ABE6F215B1}" type="datetimeFigureOut">
              <a:rPr lang="en-US" smtClean="0"/>
              <a:t>9/30/25</a:t>
            </a:fld>
            <a:endParaRPr lang="en-US"/>
          </a:p>
        </p:txBody>
      </p:sp>
      <p:sp>
        <p:nvSpPr>
          <p:cNvPr id="5" name="Footer Placeholder 4">
            <a:extLst>
              <a:ext uri="{FF2B5EF4-FFF2-40B4-BE49-F238E27FC236}">
                <a16:creationId xmlns:a16="http://schemas.microsoft.com/office/drawing/2014/main" id="{20F9B157-94FE-F493-B91A-950A258188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FE2A7F-4984-11C2-42EC-2C4D3E296255}"/>
              </a:ext>
            </a:extLst>
          </p:cNvPr>
          <p:cNvSpPr>
            <a:spLocks noGrp="1"/>
          </p:cNvSpPr>
          <p:nvPr>
            <p:ph type="sldNum" sz="quarter" idx="12"/>
          </p:nvPr>
        </p:nvSpPr>
        <p:spPr/>
        <p:txBody>
          <a:bodyPr/>
          <a:lstStyle/>
          <a:p>
            <a:fld id="{19863716-B24B-AA4D-A36A-D06C662DADB2}" type="slidenum">
              <a:rPr lang="en-US" smtClean="0"/>
              <a:t>‹#›</a:t>
            </a:fld>
            <a:endParaRPr lang="en-US"/>
          </a:p>
        </p:txBody>
      </p:sp>
    </p:spTree>
    <p:extLst>
      <p:ext uri="{BB962C8B-B14F-4D97-AF65-F5344CB8AC3E}">
        <p14:creationId xmlns:p14="http://schemas.microsoft.com/office/powerpoint/2010/main" val="3834419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41B5F-A807-B6C4-2ADC-53A73CF9475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1FD0DD3-DED8-445D-EBDF-F9989E5E5EC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DC396B1-7FAA-A9CA-D695-241C1AAF8A2C}"/>
              </a:ext>
            </a:extLst>
          </p:cNvPr>
          <p:cNvSpPr>
            <a:spLocks noGrp="1"/>
          </p:cNvSpPr>
          <p:nvPr>
            <p:ph type="dt" sz="half" idx="10"/>
          </p:nvPr>
        </p:nvSpPr>
        <p:spPr/>
        <p:txBody>
          <a:bodyPr/>
          <a:lstStyle/>
          <a:p>
            <a:fld id="{EFDD3894-C3F3-C14F-A27D-E7ABE6F215B1}" type="datetimeFigureOut">
              <a:rPr lang="en-US" smtClean="0"/>
              <a:t>9/30/25</a:t>
            </a:fld>
            <a:endParaRPr lang="en-US"/>
          </a:p>
        </p:txBody>
      </p:sp>
      <p:sp>
        <p:nvSpPr>
          <p:cNvPr id="5" name="Footer Placeholder 4">
            <a:extLst>
              <a:ext uri="{FF2B5EF4-FFF2-40B4-BE49-F238E27FC236}">
                <a16:creationId xmlns:a16="http://schemas.microsoft.com/office/drawing/2014/main" id="{A8325765-FB7B-3A26-A700-EBB3CD2C9B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C399B4-2866-6415-E760-4F6552A06541}"/>
              </a:ext>
            </a:extLst>
          </p:cNvPr>
          <p:cNvSpPr>
            <a:spLocks noGrp="1"/>
          </p:cNvSpPr>
          <p:nvPr>
            <p:ph type="sldNum" sz="quarter" idx="12"/>
          </p:nvPr>
        </p:nvSpPr>
        <p:spPr/>
        <p:txBody>
          <a:bodyPr/>
          <a:lstStyle/>
          <a:p>
            <a:fld id="{19863716-B24B-AA4D-A36A-D06C662DADB2}" type="slidenum">
              <a:rPr lang="en-US" smtClean="0"/>
              <a:t>‹#›</a:t>
            </a:fld>
            <a:endParaRPr lang="en-US"/>
          </a:p>
        </p:txBody>
      </p:sp>
    </p:spTree>
    <p:extLst>
      <p:ext uri="{BB962C8B-B14F-4D97-AF65-F5344CB8AC3E}">
        <p14:creationId xmlns:p14="http://schemas.microsoft.com/office/powerpoint/2010/main" val="1561401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06052-35AD-477F-8812-5DF3D33B519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EC16FC6-8F37-D8C8-2FB7-F0DCCDA6A21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0151B27-65A1-8699-D19E-AAC404F77ADB}"/>
              </a:ext>
            </a:extLst>
          </p:cNvPr>
          <p:cNvSpPr>
            <a:spLocks noGrp="1"/>
          </p:cNvSpPr>
          <p:nvPr>
            <p:ph type="dt" sz="half" idx="10"/>
          </p:nvPr>
        </p:nvSpPr>
        <p:spPr/>
        <p:txBody>
          <a:bodyPr/>
          <a:lstStyle/>
          <a:p>
            <a:fld id="{EFDD3894-C3F3-C14F-A27D-E7ABE6F215B1}" type="datetimeFigureOut">
              <a:rPr lang="en-US" smtClean="0"/>
              <a:t>9/30/25</a:t>
            </a:fld>
            <a:endParaRPr lang="en-US"/>
          </a:p>
        </p:txBody>
      </p:sp>
      <p:sp>
        <p:nvSpPr>
          <p:cNvPr id="5" name="Footer Placeholder 4">
            <a:extLst>
              <a:ext uri="{FF2B5EF4-FFF2-40B4-BE49-F238E27FC236}">
                <a16:creationId xmlns:a16="http://schemas.microsoft.com/office/drawing/2014/main" id="{769F2725-EB54-8222-0FD1-98D016381F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7C291D-DEDE-244D-71B9-E72C0671A911}"/>
              </a:ext>
            </a:extLst>
          </p:cNvPr>
          <p:cNvSpPr>
            <a:spLocks noGrp="1"/>
          </p:cNvSpPr>
          <p:nvPr>
            <p:ph type="sldNum" sz="quarter" idx="12"/>
          </p:nvPr>
        </p:nvSpPr>
        <p:spPr/>
        <p:txBody>
          <a:bodyPr/>
          <a:lstStyle/>
          <a:p>
            <a:fld id="{19863716-B24B-AA4D-A36A-D06C662DADB2}" type="slidenum">
              <a:rPr lang="en-US" smtClean="0"/>
              <a:t>‹#›</a:t>
            </a:fld>
            <a:endParaRPr lang="en-US"/>
          </a:p>
        </p:txBody>
      </p:sp>
    </p:spTree>
    <p:extLst>
      <p:ext uri="{BB962C8B-B14F-4D97-AF65-F5344CB8AC3E}">
        <p14:creationId xmlns:p14="http://schemas.microsoft.com/office/powerpoint/2010/main" val="3697507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0292D-EE30-D084-087A-5BAA7CBA0F7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00F738D-E7C6-5A11-32F6-BF0E8FB0236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3D3D1D4-63B4-A8D9-41FC-5E2936FEE70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73A4530-6EDB-31F0-6902-08E25C5EF8A7}"/>
              </a:ext>
            </a:extLst>
          </p:cNvPr>
          <p:cNvSpPr>
            <a:spLocks noGrp="1"/>
          </p:cNvSpPr>
          <p:nvPr>
            <p:ph type="dt" sz="half" idx="10"/>
          </p:nvPr>
        </p:nvSpPr>
        <p:spPr/>
        <p:txBody>
          <a:bodyPr/>
          <a:lstStyle/>
          <a:p>
            <a:fld id="{EFDD3894-C3F3-C14F-A27D-E7ABE6F215B1}" type="datetimeFigureOut">
              <a:rPr lang="en-US" smtClean="0"/>
              <a:t>9/30/25</a:t>
            </a:fld>
            <a:endParaRPr lang="en-US"/>
          </a:p>
        </p:txBody>
      </p:sp>
      <p:sp>
        <p:nvSpPr>
          <p:cNvPr id="6" name="Footer Placeholder 5">
            <a:extLst>
              <a:ext uri="{FF2B5EF4-FFF2-40B4-BE49-F238E27FC236}">
                <a16:creationId xmlns:a16="http://schemas.microsoft.com/office/drawing/2014/main" id="{731626B9-D60F-C6D8-57FB-C6759DFA62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7145A2-E981-9696-1CDB-A024D570A6C5}"/>
              </a:ext>
            </a:extLst>
          </p:cNvPr>
          <p:cNvSpPr>
            <a:spLocks noGrp="1"/>
          </p:cNvSpPr>
          <p:nvPr>
            <p:ph type="sldNum" sz="quarter" idx="12"/>
          </p:nvPr>
        </p:nvSpPr>
        <p:spPr/>
        <p:txBody>
          <a:bodyPr/>
          <a:lstStyle/>
          <a:p>
            <a:fld id="{19863716-B24B-AA4D-A36A-D06C662DADB2}" type="slidenum">
              <a:rPr lang="en-US" smtClean="0"/>
              <a:t>‹#›</a:t>
            </a:fld>
            <a:endParaRPr lang="en-US"/>
          </a:p>
        </p:txBody>
      </p:sp>
    </p:spTree>
    <p:extLst>
      <p:ext uri="{BB962C8B-B14F-4D97-AF65-F5344CB8AC3E}">
        <p14:creationId xmlns:p14="http://schemas.microsoft.com/office/powerpoint/2010/main" val="3963378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4EEC4-9DC3-9DFE-91EB-1356D398023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5224C5-B0D1-6AAE-8984-D89C5638E9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A673546-B78A-E565-8D5A-66ADF9D2D9B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221DD9D-9D52-C0A6-C279-C60B372CF2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8B93A5E-571F-B87C-F359-471EA531CAA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8C9ADEA-9B9D-8273-2679-C6E480FDA142}"/>
              </a:ext>
            </a:extLst>
          </p:cNvPr>
          <p:cNvSpPr>
            <a:spLocks noGrp="1"/>
          </p:cNvSpPr>
          <p:nvPr>
            <p:ph type="dt" sz="half" idx="10"/>
          </p:nvPr>
        </p:nvSpPr>
        <p:spPr/>
        <p:txBody>
          <a:bodyPr/>
          <a:lstStyle/>
          <a:p>
            <a:fld id="{EFDD3894-C3F3-C14F-A27D-E7ABE6F215B1}" type="datetimeFigureOut">
              <a:rPr lang="en-US" smtClean="0"/>
              <a:t>9/30/25</a:t>
            </a:fld>
            <a:endParaRPr lang="en-US"/>
          </a:p>
        </p:txBody>
      </p:sp>
      <p:sp>
        <p:nvSpPr>
          <p:cNvPr id="8" name="Footer Placeholder 7">
            <a:extLst>
              <a:ext uri="{FF2B5EF4-FFF2-40B4-BE49-F238E27FC236}">
                <a16:creationId xmlns:a16="http://schemas.microsoft.com/office/drawing/2014/main" id="{B4D1B08A-7969-412D-447B-61EA95BC81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228BF1-F683-75C2-FCC4-AAEDA09F0548}"/>
              </a:ext>
            </a:extLst>
          </p:cNvPr>
          <p:cNvSpPr>
            <a:spLocks noGrp="1"/>
          </p:cNvSpPr>
          <p:nvPr>
            <p:ph type="sldNum" sz="quarter" idx="12"/>
          </p:nvPr>
        </p:nvSpPr>
        <p:spPr/>
        <p:txBody>
          <a:bodyPr/>
          <a:lstStyle/>
          <a:p>
            <a:fld id="{19863716-B24B-AA4D-A36A-D06C662DADB2}" type="slidenum">
              <a:rPr lang="en-US" smtClean="0"/>
              <a:t>‹#›</a:t>
            </a:fld>
            <a:endParaRPr lang="en-US"/>
          </a:p>
        </p:txBody>
      </p:sp>
    </p:spTree>
    <p:extLst>
      <p:ext uri="{BB962C8B-B14F-4D97-AF65-F5344CB8AC3E}">
        <p14:creationId xmlns:p14="http://schemas.microsoft.com/office/powerpoint/2010/main" val="2473850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35E86-CF3C-0EEF-7FB7-A7C615E3994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1C92316-53E3-53E1-BED7-E25817F39E2A}"/>
              </a:ext>
            </a:extLst>
          </p:cNvPr>
          <p:cNvSpPr>
            <a:spLocks noGrp="1"/>
          </p:cNvSpPr>
          <p:nvPr>
            <p:ph type="dt" sz="half" idx="10"/>
          </p:nvPr>
        </p:nvSpPr>
        <p:spPr/>
        <p:txBody>
          <a:bodyPr/>
          <a:lstStyle/>
          <a:p>
            <a:fld id="{EFDD3894-C3F3-C14F-A27D-E7ABE6F215B1}" type="datetimeFigureOut">
              <a:rPr lang="en-US" smtClean="0"/>
              <a:t>9/30/25</a:t>
            </a:fld>
            <a:endParaRPr lang="en-US"/>
          </a:p>
        </p:txBody>
      </p:sp>
      <p:sp>
        <p:nvSpPr>
          <p:cNvPr id="4" name="Footer Placeholder 3">
            <a:extLst>
              <a:ext uri="{FF2B5EF4-FFF2-40B4-BE49-F238E27FC236}">
                <a16:creationId xmlns:a16="http://schemas.microsoft.com/office/drawing/2014/main" id="{E6C271E0-B4A8-25E5-ED5D-DD3364DF5D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A9B5C1-BF97-7621-D4F4-203A0B0C9798}"/>
              </a:ext>
            </a:extLst>
          </p:cNvPr>
          <p:cNvSpPr>
            <a:spLocks noGrp="1"/>
          </p:cNvSpPr>
          <p:nvPr>
            <p:ph type="sldNum" sz="quarter" idx="12"/>
          </p:nvPr>
        </p:nvSpPr>
        <p:spPr/>
        <p:txBody>
          <a:bodyPr/>
          <a:lstStyle/>
          <a:p>
            <a:fld id="{19863716-B24B-AA4D-A36A-D06C662DADB2}" type="slidenum">
              <a:rPr lang="en-US" smtClean="0"/>
              <a:t>‹#›</a:t>
            </a:fld>
            <a:endParaRPr lang="en-US"/>
          </a:p>
        </p:txBody>
      </p:sp>
    </p:spTree>
    <p:extLst>
      <p:ext uri="{BB962C8B-B14F-4D97-AF65-F5344CB8AC3E}">
        <p14:creationId xmlns:p14="http://schemas.microsoft.com/office/powerpoint/2010/main" val="2303329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1D5E2-3B1D-CD13-9847-5643EEB32E3E}"/>
              </a:ext>
            </a:extLst>
          </p:cNvPr>
          <p:cNvSpPr>
            <a:spLocks noGrp="1"/>
          </p:cNvSpPr>
          <p:nvPr>
            <p:ph type="dt" sz="half" idx="10"/>
          </p:nvPr>
        </p:nvSpPr>
        <p:spPr/>
        <p:txBody>
          <a:bodyPr/>
          <a:lstStyle/>
          <a:p>
            <a:fld id="{EFDD3894-C3F3-C14F-A27D-E7ABE6F215B1}" type="datetimeFigureOut">
              <a:rPr lang="en-US" smtClean="0"/>
              <a:t>9/30/25</a:t>
            </a:fld>
            <a:endParaRPr lang="en-US"/>
          </a:p>
        </p:txBody>
      </p:sp>
      <p:sp>
        <p:nvSpPr>
          <p:cNvPr id="3" name="Footer Placeholder 2">
            <a:extLst>
              <a:ext uri="{FF2B5EF4-FFF2-40B4-BE49-F238E27FC236}">
                <a16:creationId xmlns:a16="http://schemas.microsoft.com/office/drawing/2014/main" id="{C940B144-51AD-8181-7200-6C6C56399A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F261A9-8AE1-7998-4EF2-8AF3CF178CA1}"/>
              </a:ext>
            </a:extLst>
          </p:cNvPr>
          <p:cNvSpPr>
            <a:spLocks noGrp="1"/>
          </p:cNvSpPr>
          <p:nvPr>
            <p:ph type="sldNum" sz="quarter" idx="12"/>
          </p:nvPr>
        </p:nvSpPr>
        <p:spPr/>
        <p:txBody>
          <a:bodyPr/>
          <a:lstStyle/>
          <a:p>
            <a:fld id="{19863716-B24B-AA4D-A36A-D06C662DADB2}" type="slidenum">
              <a:rPr lang="en-US" smtClean="0"/>
              <a:t>‹#›</a:t>
            </a:fld>
            <a:endParaRPr lang="en-US"/>
          </a:p>
        </p:txBody>
      </p:sp>
    </p:spTree>
    <p:extLst>
      <p:ext uri="{BB962C8B-B14F-4D97-AF65-F5344CB8AC3E}">
        <p14:creationId xmlns:p14="http://schemas.microsoft.com/office/powerpoint/2010/main" val="2901450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CA194-A6FC-396E-8AC1-EE0AEFC76B3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A6CD8DD-323D-FAE3-99FE-3ABC79D94F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176C55D-7442-28FD-247F-E3356A5282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4FE1E5C-B65A-1651-FF96-15D536D395D7}"/>
              </a:ext>
            </a:extLst>
          </p:cNvPr>
          <p:cNvSpPr>
            <a:spLocks noGrp="1"/>
          </p:cNvSpPr>
          <p:nvPr>
            <p:ph type="dt" sz="half" idx="10"/>
          </p:nvPr>
        </p:nvSpPr>
        <p:spPr/>
        <p:txBody>
          <a:bodyPr/>
          <a:lstStyle/>
          <a:p>
            <a:fld id="{EFDD3894-C3F3-C14F-A27D-E7ABE6F215B1}" type="datetimeFigureOut">
              <a:rPr lang="en-US" smtClean="0"/>
              <a:t>9/30/25</a:t>
            </a:fld>
            <a:endParaRPr lang="en-US"/>
          </a:p>
        </p:txBody>
      </p:sp>
      <p:sp>
        <p:nvSpPr>
          <p:cNvPr id="6" name="Footer Placeholder 5">
            <a:extLst>
              <a:ext uri="{FF2B5EF4-FFF2-40B4-BE49-F238E27FC236}">
                <a16:creationId xmlns:a16="http://schemas.microsoft.com/office/drawing/2014/main" id="{2110DA87-2B29-D11F-87B5-2DCBA439E6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CB01B2-CABE-215C-3E4B-ED3421DD3309}"/>
              </a:ext>
            </a:extLst>
          </p:cNvPr>
          <p:cNvSpPr>
            <a:spLocks noGrp="1"/>
          </p:cNvSpPr>
          <p:nvPr>
            <p:ph type="sldNum" sz="quarter" idx="12"/>
          </p:nvPr>
        </p:nvSpPr>
        <p:spPr/>
        <p:txBody>
          <a:bodyPr/>
          <a:lstStyle/>
          <a:p>
            <a:fld id="{19863716-B24B-AA4D-A36A-D06C662DADB2}" type="slidenum">
              <a:rPr lang="en-US" smtClean="0"/>
              <a:t>‹#›</a:t>
            </a:fld>
            <a:endParaRPr lang="en-US"/>
          </a:p>
        </p:txBody>
      </p:sp>
    </p:spTree>
    <p:extLst>
      <p:ext uri="{BB962C8B-B14F-4D97-AF65-F5344CB8AC3E}">
        <p14:creationId xmlns:p14="http://schemas.microsoft.com/office/powerpoint/2010/main" val="394722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B6908-DC35-08F6-415B-020AA0F40A1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4570B11-321D-5FE5-735C-E041D5DD95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5702A2-E0BF-B659-525E-89C38AAE0D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58A31C6-137D-2EB0-3DF5-3487632B4985}"/>
              </a:ext>
            </a:extLst>
          </p:cNvPr>
          <p:cNvSpPr>
            <a:spLocks noGrp="1"/>
          </p:cNvSpPr>
          <p:nvPr>
            <p:ph type="dt" sz="half" idx="10"/>
          </p:nvPr>
        </p:nvSpPr>
        <p:spPr/>
        <p:txBody>
          <a:bodyPr/>
          <a:lstStyle/>
          <a:p>
            <a:fld id="{EFDD3894-C3F3-C14F-A27D-E7ABE6F215B1}" type="datetimeFigureOut">
              <a:rPr lang="en-US" smtClean="0"/>
              <a:t>9/30/25</a:t>
            </a:fld>
            <a:endParaRPr lang="en-US"/>
          </a:p>
        </p:txBody>
      </p:sp>
      <p:sp>
        <p:nvSpPr>
          <p:cNvPr id="6" name="Footer Placeholder 5">
            <a:extLst>
              <a:ext uri="{FF2B5EF4-FFF2-40B4-BE49-F238E27FC236}">
                <a16:creationId xmlns:a16="http://schemas.microsoft.com/office/drawing/2014/main" id="{D3627B0E-BC21-3C14-0118-CBDF523DC9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2A19FC-1904-2561-2257-F3EC557C22CA}"/>
              </a:ext>
            </a:extLst>
          </p:cNvPr>
          <p:cNvSpPr>
            <a:spLocks noGrp="1"/>
          </p:cNvSpPr>
          <p:nvPr>
            <p:ph type="sldNum" sz="quarter" idx="12"/>
          </p:nvPr>
        </p:nvSpPr>
        <p:spPr/>
        <p:txBody>
          <a:bodyPr/>
          <a:lstStyle/>
          <a:p>
            <a:fld id="{19863716-B24B-AA4D-A36A-D06C662DADB2}" type="slidenum">
              <a:rPr lang="en-US" smtClean="0"/>
              <a:t>‹#›</a:t>
            </a:fld>
            <a:endParaRPr lang="en-US"/>
          </a:p>
        </p:txBody>
      </p:sp>
    </p:spTree>
    <p:extLst>
      <p:ext uri="{BB962C8B-B14F-4D97-AF65-F5344CB8AC3E}">
        <p14:creationId xmlns:p14="http://schemas.microsoft.com/office/powerpoint/2010/main" val="3358072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A43F15-5349-CF30-8F6D-81673A2989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28E9046-898E-D8E5-1BB4-61814E320B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B3FF3A8-45DD-51E7-71D4-D9BCB57C07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FDD3894-C3F3-C14F-A27D-E7ABE6F215B1}" type="datetimeFigureOut">
              <a:rPr lang="en-US" smtClean="0"/>
              <a:t>9/30/25</a:t>
            </a:fld>
            <a:endParaRPr lang="en-US"/>
          </a:p>
        </p:txBody>
      </p:sp>
      <p:sp>
        <p:nvSpPr>
          <p:cNvPr id="5" name="Footer Placeholder 4">
            <a:extLst>
              <a:ext uri="{FF2B5EF4-FFF2-40B4-BE49-F238E27FC236}">
                <a16:creationId xmlns:a16="http://schemas.microsoft.com/office/drawing/2014/main" id="{47211AFB-47D4-89F3-04EB-F3CC19E5E1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8C6E623-C9A7-56BA-E46A-3C69274036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9863716-B24B-AA4D-A36A-D06C662DADB2}" type="slidenum">
              <a:rPr lang="en-US" smtClean="0"/>
              <a:t>‹#›</a:t>
            </a:fld>
            <a:endParaRPr lang="en-US"/>
          </a:p>
        </p:txBody>
      </p:sp>
    </p:spTree>
    <p:extLst>
      <p:ext uri="{BB962C8B-B14F-4D97-AF65-F5344CB8AC3E}">
        <p14:creationId xmlns:p14="http://schemas.microsoft.com/office/powerpoint/2010/main" val="41012573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hyperlink" Target="https://youtu.be/G48alVd5ROM?si=--GxKJjv4nIegJI7" TargetMode="Externa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shop.walkerceramics.com.au/Colours-_and_-Decoration/Potters-Stains/pl.php" TargetMode="Externa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s://nanoman.com.au/product/stone-brick-250ml/?gad_source=1&amp;gad_campaignid=22414991506&amp;gbraid=0AAAAADryMk1wkHI71GyWCWHQcrJIufXCq&amp;gclid=Cj0KCQjw5onGBhDeARIsAFK6QJZnaQnF60hfvag72DTU7JPZ9KRRG20x_4cMF66ok1S-077aQIQfCK4aAlyJEALw_wcB&amp;playlist=47540602&amp;video=a14243b" TargetMode="External"/><Relationship Id="rId2"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hyperlink" Target="https://www.bondall.com/concrete_additive/silasec/" TargetMode="External"/><Relationship Id="rId5" Type="http://schemas.openxmlformats.org/officeDocument/2006/relationships/hyperlink" Target="https://www.bondall.com/concrete_additive/bondcrete/" TargetMode="External"/><Relationship Id="rId4" Type="http://schemas.openxmlformats.org/officeDocument/2006/relationships/hyperlink" Target="https://www.instagram.com/stories/highlights/18124629850015369/"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hyperlink" Target="https://nanoman.com.au/product/stone-brick-250ml/?gad_source=1&amp;gad_campaignid=22414991506&amp;gbraid=0AAAAADryMk1wkHI71GyWCWHQcrJIufXCq&amp;gclid=Cj0KCQjw5onGBhDeARIsAFK6QJZnaQnF60hfvag72DTU7JPZ9KRRG20x_4cMF66ok1S-077aQIQfCK4aAlyJEALw_wcB&amp;playlist=47540602&amp;video=a14243b" TargetMode="External"/><Relationship Id="rId2" Type="http://schemas.openxmlformats.org/officeDocument/2006/relationships/image" Target="../media/image61.jpeg"/><Relationship Id="rId1" Type="http://schemas.openxmlformats.org/officeDocument/2006/relationships/slideLayout" Target="../slideLayouts/slideLayout6.xml"/><Relationship Id="rId4" Type="http://schemas.openxmlformats.org/officeDocument/2006/relationships/hyperlink" Target="https://koodak.com.au/collections/renaissance-wax?utm_source=google&amp;utm_medium=cpc&amp;utm_campaign=google_shopping&amp;gad_source=1&amp;gad_campaignid=21834086094&amp;gbraid=0AAAAAqUsxW-xHIuR6TMW7H-2IzUMSP6D5&amp;gclid=CjwKCAjwiY_GBhBEEiwAFaghvvv07hutYJNL2Q3hYqkXNlfomX9-Gx47NPLned1rPoDEj9okadUMgxoCy7AQAvD_BwE"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 Id="rId4" Type="http://schemas.openxmlformats.org/officeDocument/2006/relationships/image" Target="../media/image64.jpe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 Id="rId4" Type="http://schemas.openxmlformats.org/officeDocument/2006/relationships/hyperlink" Target="https://nmwa.org/blog/artist-spotlight/artist-spotlight-maria-martinez/"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https://youtu.be/-GOfY4inaMw?si=baElAH5taJyQJRLp" TargetMode="External"/><Relationship Id="rId2" Type="http://schemas.openxmlformats.org/officeDocument/2006/relationships/image" Target="../media/image67.png"/><Relationship Id="rId1" Type="http://schemas.openxmlformats.org/officeDocument/2006/relationships/slideLayout" Target="../slideLayouts/slideLayout6.xml"/><Relationship Id="rId4" Type="http://schemas.openxmlformats.org/officeDocument/2006/relationships/hyperlink" Target="https://nanoman.com.au/product/stone-brick-250ml/?gad_source=1&amp;gad_campaignid=22414991506&amp;gbraid=0AAAAADryMk1wkHI71GyWCWHQcrJIufXCq&amp;gclid=Cj0KCQjw5onGBhDeARIsAFK6QJZnaQnF60hfvag72DTU7JPZ9KRRG20x_4cMF66ok1S-077aQIQfCK4aAlyJEALw_wcB&amp;playlist=47540602&amp;video=a14243b"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90.png"/><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600.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8" Type="http://schemas.openxmlformats.org/officeDocument/2006/relationships/image" Target="../media/image650.png"/><Relationship Id="rId3" Type="http://schemas.openxmlformats.org/officeDocument/2006/relationships/image" Target="../media/image610.png"/><Relationship Id="rId7" Type="http://schemas.openxmlformats.org/officeDocument/2006/relationships/image" Target="../media/image64.png"/><Relationship Id="rId2" Type="http://schemas.openxmlformats.org/officeDocument/2006/relationships/image" Target="../media/image69.jpeg"/><Relationship Id="rId1" Type="http://schemas.openxmlformats.org/officeDocument/2006/relationships/slideLayout" Target="../slideLayouts/slideLayout6.xml"/><Relationship Id="rId6" Type="http://schemas.openxmlformats.org/officeDocument/2006/relationships/image" Target="../media/image630.png"/><Relationship Id="rId5" Type="http://schemas.openxmlformats.org/officeDocument/2006/relationships/image" Target="../media/image620.png"/><Relationship Id="rId4" Type="http://schemas.openxmlformats.org/officeDocument/2006/relationships/image" Target="../media/image26.png"/><Relationship Id="rId9" Type="http://schemas.openxmlformats.org/officeDocument/2006/relationships/image" Target="../media/image660.png"/></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antonreijnders.nl/" TargetMode="External"/><Relationship Id="rId1" Type="http://schemas.openxmlformats.org/officeDocument/2006/relationships/slideLayout" Target="../slideLayouts/slideLayout6.xml"/><Relationship Id="rId5" Type="http://schemas.openxmlformats.org/officeDocument/2006/relationships/image" Target="../media/image76.png"/><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5" Type="http://schemas.openxmlformats.org/officeDocument/2006/relationships/hyperlink" Target="https://youtu.be/wycjnCCgUes?si=RHiu0vobqllFCzaF" TargetMode="External"/><Relationship Id="rId4" Type="http://schemas.openxmlformats.org/officeDocument/2006/relationships/image" Target="../media/image83.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hyperlink" Target="https://youtu.be/hstcxaySyhY?si=zUjvHif7P2EE2fHc" TargetMode="External"/><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BDE29D-EF46-AFE9-5C42-8C84430739DC}"/>
              </a:ext>
            </a:extLst>
          </p:cNvPr>
          <p:cNvPicPr>
            <a:picLocks noChangeAspect="1"/>
          </p:cNvPicPr>
          <p:nvPr/>
        </p:nvPicPr>
        <p:blipFill>
          <a:blip r:embed="rId2" cstate="screen">
            <a:alphaModFix amt="70000"/>
            <a:extLst>
              <a:ext uri="{28A0092B-C50C-407E-A947-70E740481C1C}">
                <a14:useLocalDpi xmlns:a14="http://schemas.microsoft.com/office/drawing/2010/main"/>
              </a:ext>
            </a:extLst>
          </a:blip>
          <a:srcRect/>
          <a:stretch>
            <a:fillRect/>
          </a:stretch>
        </p:blipFill>
        <p:spPr>
          <a:xfrm>
            <a:off x="2877671" y="0"/>
            <a:ext cx="6206938" cy="6857999"/>
          </a:xfrm>
          <a:prstGeom prst="rect">
            <a:avLst/>
          </a:prstGeom>
        </p:spPr>
      </p:pic>
      <p:pic>
        <p:nvPicPr>
          <p:cNvPr id="6" name="Picture 5">
            <a:extLst>
              <a:ext uri="{FF2B5EF4-FFF2-40B4-BE49-F238E27FC236}">
                <a16:creationId xmlns:a16="http://schemas.microsoft.com/office/drawing/2014/main" id="{79418AFA-AE57-D33E-D76A-DBF3CE3D89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84609" y="1915458"/>
            <a:ext cx="2731247" cy="2731247"/>
          </a:xfrm>
          <a:prstGeom prst="rect">
            <a:avLst/>
          </a:prstGeom>
        </p:spPr>
      </p:pic>
      <p:sp>
        <p:nvSpPr>
          <p:cNvPr id="7" name="TextBox 6">
            <a:extLst>
              <a:ext uri="{FF2B5EF4-FFF2-40B4-BE49-F238E27FC236}">
                <a16:creationId xmlns:a16="http://schemas.microsoft.com/office/drawing/2014/main" id="{BCF24433-FF6A-094A-A1F0-755F0A385FBC}"/>
              </a:ext>
            </a:extLst>
          </p:cNvPr>
          <p:cNvSpPr txBox="1"/>
          <p:nvPr/>
        </p:nvSpPr>
        <p:spPr>
          <a:xfrm>
            <a:off x="1156446" y="1792866"/>
            <a:ext cx="7530353" cy="938719"/>
          </a:xfrm>
          <a:prstGeom prst="rect">
            <a:avLst/>
          </a:prstGeom>
          <a:noFill/>
        </p:spPr>
        <p:txBody>
          <a:bodyPr wrap="square" rtlCol="0">
            <a:spAutoFit/>
          </a:bodyPr>
          <a:lstStyle/>
          <a:p>
            <a:r>
              <a:rPr lang="en-US" sz="5500" b="1" dirty="0"/>
              <a:t>The Sensual Sheen</a:t>
            </a:r>
          </a:p>
        </p:txBody>
      </p:sp>
      <p:sp>
        <p:nvSpPr>
          <p:cNvPr id="8" name="TextBox 7">
            <a:extLst>
              <a:ext uri="{FF2B5EF4-FFF2-40B4-BE49-F238E27FC236}">
                <a16:creationId xmlns:a16="http://schemas.microsoft.com/office/drawing/2014/main" id="{42CDBDE3-C781-ED4F-112A-179F8BC16C5C}"/>
              </a:ext>
            </a:extLst>
          </p:cNvPr>
          <p:cNvSpPr txBox="1"/>
          <p:nvPr/>
        </p:nvSpPr>
        <p:spPr>
          <a:xfrm>
            <a:off x="1294209" y="2650139"/>
            <a:ext cx="7530353" cy="630942"/>
          </a:xfrm>
          <a:prstGeom prst="rect">
            <a:avLst/>
          </a:prstGeom>
          <a:noFill/>
        </p:spPr>
        <p:txBody>
          <a:bodyPr wrap="square" rtlCol="0">
            <a:spAutoFit/>
          </a:bodyPr>
          <a:lstStyle/>
          <a:p>
            <a:r>
              <a:rPr lang="en-US" sz="3500" dirty="0"/>
              <a:t>The why &amp; how to of terra sigillata </a:t>
            </a:r>
          </a:p>
        </p:txBody>
      </p:sp>
      <p:sp>
        <p:nvSpPr>
          <p:cNvPr id="9" name="TextBox 8">
            <a:extLst>
              <a:ext uri="{FF2B5EF4-FFF2-40B4-BE49-F238E27FC236}">
                <a16:creationId xmlns:a16="http://schemas.microsoft.com/office/drawing/2014/main" id="{4E532A79-496F-CEE7-8C36-ABF0256D9BA8}"/>
              </a:ext>
            </a:extLst>
          </p:cNvPr>
          <p:cNvSpPr txBox="1"/>
          <p:nvPr/>
        </p:nvSpPr>
        <p:spPr>
          <a:xfrm>
            <a:off x="1272111" y="3315571"/>
            <a:ext cx="2813424" cy="3139321"/>
          </a:xfrm>
          <a:prstGeom prst="rect">
            <a:avLst/>
          </a:prstGeom>
          <a:noFill/>
        </p:spPr>
        <p:txBody>
          <a:bodyPr wrap="square" rtlCol="0">
            <a:spAutoFit/>
          </a:bodyPr>
          <a:lstStyle/>
          <a:p>
            <a:r>
              <a:rPr lang="en-AU" sz="2000" dirty="0"/>
              <a:t>Demonstrator: </a:t>
            </a:r>
          </a:p>
          <a:p>
            <a:r>
              <a:rPr lang="en-AU" sz="2000" dirty="0"/>
              <a:t>Robyn Phelan </a:t>
            </a:r>
          </a:p>
          <a:p>
            <a:endParaRPr lang="en-AU" sz="2000" dirty="0"/>
          </a:p>
          <a:p>
            <a:r>
              <a:rPr lang="en-AU" sz="2000" dirty="0"/>
              <a:t>Australian Ceramics Triennale Conference WEDGE </a:t>
            </a:r>
            <a:r>
              <a:rPr lang="en-AU" sz="2000" dirty="0" err="1"/>
              <a:t>Walyalup</a:t>
            </a:r>
            <a:r>
              <a:rPr lang="en-AU" sz="2000" dirty="0"/>
              <a:t> (Fremantle)</a:t>
            </a:r>
          </a:p>
          <a:p>
            <a:endParaRPr lang="en-AU" sz="2000" dirty="0"/>
          </a:p>
          <a:p>
            <a:r>
              <a:rPr lang="en-AU" sz="2000" dirty="0"/>
              <a:t> October 2025</a:t>
            </a:r>
          </a:p>
          <a:p>
            <a:endParaRPr lang="en-US" dirty="0"/>
          </a:p>
        </p:txBody>
      </p:sp>
      <p:sp>
        <p:nvSpPr>
          <p:cNvPr id="10" name="TextBox 9">
            <a:extLst>
              <a:ext uri="{FF2B5EF4-FFF2-40B4-BE49-F238E27FC236}">
                <a16:creationId xmlns:a16="http://schemas.microsoft.com/office/drawing/2014/main" id="{29F205A7-8B85-F440-29C2-32B41998F995}"/>
              </a:ext>
            </a:extLst>
          </p:cNvPr>
          <p:cNvSpPr txBox="1"/>
          <p:nvPr/>
        </p:nvSpPr>
        <p:spPr>
          <a:xfrm>
            <a:off x="9360136" y="4646705"/>
            <a:ext cx="2180193" cy="400110"/>
          </a:xfrm>
          <a:prstGeom prst="rect">
            <a:avLst/>
          </a:prstGeom>
          <a:noFill/>
        </p:spPr>
        <p:txBody>
          <a:bodyPr wrap="square" rtlCol="0">
            <a:spAutoFit/>
          </a:bodyPr>
          <a:lstStyle/>
          <a:p>
            <a:pPr algn="ctr"/>
            <a:r>
              <a:rPr lang="en-US" sz="2000" b="1" dirty="0"/>
              <a:t>Link to notes</a:t>
            </a:r>
          </a:p>
        </p:txBody>
      </p:sp>
    </p:spTree>
    <p:extLst>
      <p:ext uri="{BB962C8B-B14F-4D97-AF65-F5344CB8AC3E}">
        <p14:creationId xmlns:p14="http://schemas.microsoft.com/office/powerpoint/2010/main" val="1143137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1D496-0F10-7293-73F5-AF7604C7C4E5}"/>
              </a:ext>
            </a:extLst>
          </p:cNvPr>
          <p:cNvSpPr>
            <a:spLocks noGrp="1"/>
          </p:cNvSpPr>
          <p:nvPr>
            <p:ph type="title"/>
          </p:nvPr>
        </p:nvSpPr>
        <p:spPr>
          <a:xfrm>
            <a:off x="838200" y="365125"/>
            <a:ext cx="10515600" cy="1133393"/>
          </a:xfrm>
        </p:spPr>
        <p:txBody>
          <a:bodyPr>
            <a:normAutofit/>
          </a:bodyPr>
          <a:lstStyle/>
          <a:p>
            <a:pPr algn="ctr"/>
            <a:r>
              <a:rPr lang="en-US" sz="3500" dirty="0"/>
              <a:t>Making Process &amp; Equipment  </a:t>
            </a:r>
          </a:p>
        </p:txBody>
      </p:sp>
      <p:pic>
        <p:nvPicPr>
          <p:cNvPr id="3" name="Picture 2">
            <a:extLst>
              <a:ext uri="{FF2B5EF4-FFF2-40B4-BE49-F238E27FC236}">
                <a16:creationId xmlns:a16="http://schemas.microsoft.com/office/drawing/2014/main" id="{EC8F85DB-A48A-5EF6-04DE-7B44FFDE39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7569" y="1568604"/>
            <a:ext cx="1860396" cy="1860396"/>
          </a:xfrm>
          <a:prstGeom prst="rect">
            <a:avLst/>
          </a:prstGeom>
        </p:spPr>
      </p:pic>
      <p:sp>
        <p:nvSpPr>
          <p:cNvPr id="4" name="TextBox 3">
            <a:extLst>
              <a:ext uri="{FF2B5EF4-FFF2-40B4-BE49-F238E27FC236}">
                <a16:creationId xmlns:a16="http://schemas.microsoft.com/office/drawing/2014/main" id="{00ECE398-6329-6A13-F2B5-E64E9C216293}"/>
              </a:ext>
            </a:extLst>
          </p:cNvPr>
          <p:cNvSpPr txBox="1"/>
          <p:nvPr/>
        </p:nvSpPr>
        <p:spPr>
          <a:xfrm>
            <a:off x="2679032" y="1530267"/>
            <a:ext cx="9352547" cy="5447645"/>
          </a:xfrm>
          <a:prstGeom prst="rect">
            <a:avLst/>
          </a:prstGeom>
          <a:noFill/>
        </p:spPr>
        <p:txBody>
          <a:bodyPr wrap="square" rtlCol="0">
            <a:spAutoFit/>
          </a:bodyPr>
          <a:lstStyle/>
          <a:p>
            <a:r>
              <a:rPr lang="en-AU" sz="2400" b="1" dirty="0">
                <a:solidFill>
                  <a:srgbClr val="121212"/>
                </a:solidFill>
                <a:effectLst/>
                <a:latin typeface="Aptos" panose="020B0004020202020204" pitchFamily="34" charset="0"/>
                <a:ea typeface="Times New Roman" panose="02020603050405020304" pitchFamily="18" charset="0"/>
                <a:cs typeface="Times New Roman" panose="02020603050405020304" pitchFamily="18" charset="0"/>
              </a:rPr>
              <a:t>EQUIPMENT </a:t>
            </a:r>
            <a:endParaRPr lang="en-AU" sz="2400" b="1" dirty="0">
              <a:effectLst/>
              <a:latin typeface="Amasis MT Pro" panose="02040504050005020304" pitchFamily="18" charset="77"/>
              <a:ea typeface="Times New Roman" panose="02020603050405020304" pitchFamily="18" charset="0"/>
              <a:cs typeface="Times New Roman" panose="02020603050405020304" pitchFamily="18" charset="0"/>
            </a:endParaRPr>
          </a:p>
          <a:p>
            <a:r>
              <a:rPr lang="en-AU" sz="2400" dirty="0">
                <a:solidFill>
                  <a:srgbClr val="121212"/>
                </a:solidFill>
                <a:effectLst/>
                <a:latin typeface="Aptos" panose="020B0004020202020204" pitchFamily="34" charset="0"/>
                <a:ea typeface="Times New Roman" panose="02020603050405020304" pitchFamily="18" charset="0"/>
                <a:cs typeface="Times New Roman" panose="02020603050405020304" pitchFamily="18" charset="0"/>
              </a:rPr>
              <a:t>Large bowls/buckets ~ 8 litres, clear plastic bottles ~1-2 litres, grater, cutting wire, stick mixer, small and medium size scales, graduated cylinder or clear container~200mls.</a:t>
            </a:r>
            <a:endParaRPr lang="en-AU" sz="2400" dirty="0">
              <a:effectLst/>
              <a:latin typeface="Amasis MT Pro" panose="02040504050005020304" pitchFamily="18" charset="77"/>
              <a:ea typeface="Times New Roman" panose="02020603050405020304" pitchFamily="18" charset="0"/>
              <a:cs typeface="Times New Roman" panose="02020603050405020304" pitchFamily="18" charset="0"/>
            </a:endParaRPr>
          </a:p>
          <a:p>
            <a:r>
              <a:rPr lang="en-AU" sz="2400" dirty="0">
                <a:solidFill>
                  <a:srgbClr val="121212"/>
                </a:solidFill>
                <a:effectLst/>
                <a:latin typeface="Aptos" panose="020B0004020202020204" pitchFamily="34" charset="0"/>
                <a:ea typeface="Times New Roman" panose="02020603050405020304" pitchFamily="18" charset="0"/>
                <a:cs typeface="Times New Roman" panose="02020603050405020304" pitchFamily="18" charset="0"/>
              </a:rPr>
              <a:t> </a:t>
            </a:r>
            <a:endParaRPr lang="en-AU" sz="2400" dirty="0">
              <a:effectLst/>
              <a:latin typeface="Amasis MT Pro" panose="02040504050005020304" pitchFamily="18" charset="77"/>
              <a:ea typeface="Times New Roman" panose="02020603050405020304" pitchFamily="18" charset="0"/>
              <a:cs typeface="Times New Roman" panose="02020603050405020304" pitchFamily="18" charset="0"/>
            </a:endParaRPr>
          </a:p>
          <a:p>
            <a:r>
              <a:rPr lang="en-AU" sz="2400" b="1" dirty="0">
                <a:solidFill>
                  <a:srgbClr val="121212"/>
                </a:solidFill>
                <a:effectLst/>
                <a:latin typeface="Aptos" panose="020B0004020202020204" pitchFamily="34" charset="0"/>
                <a:ea typeface="Times New Roman" panose="02020603050405020304" pitchFamily="18" charset="0"/>
                <a:cs typeface="Times New Roman" panose="02020603050405020304" pitchFamily="18" charset="0"/>
              </a:rPr>
              <a:t>PROCESS - MIXING INGREDIENTS</a:t>
            </a:r>
            <a:endParaRPr lang="en-AU" sz="2400" b="1" dirty="0">
              <a:effectLst/>
              <a:latin typeface="Amasis MT Pro" panose="02040504050005020304" pitchFamily="18" charset="77"/>
              <a:ea typeface="Times New Roman" panose="02020603050405020304" pitchFamily="18" charset="0"/>
              <a:cs typeface="Times New Roman" panose="02020603050405020304" pitchFamily="18" charset="0"/>
            </a:endParaRPr>
          </a:p>
          <a:p>
            <a:r>
              <a:rPr lang="en-AU" sz="2400" dirty="0">
                <a:solidFill>
                  <a:srgbClr val="121212"/>
                </a:solidFill>
                <a:effectLst/>
                <a:latin typeface="Aptos" panose="020B0004020202020204" pitchFamily="34" charset="0"/>
                <a:ea typeface="Times New Roman" panose="02020603050405020304" pitchFamily="18" charset="0"/>
                <a:cs typeface="Times New Roman" panose="02020603050405020304" pitchFamily="18" charset="0"/>
              </a:rPr>
              <a:t>Allow plastic or wet clay to dry to leather or cheese hard.</a:t>
            </a:r>
            <a:endParaRPr lang="en-AU" sz="2400" dirty="0">
              <a:effectLst/>
              <a:latin typeface="Amasis MT Pro" panose="02040504050005020304" pitchFamily="18" charset="77"/>
              <a:ea typeface="Times New Roman" panose="02020603050405020304" pitchFamily="18" charset="0"/>
              <a:cs typeface="Times New Roman" panose="02020603050405020304" pitchFamily="18" charset="0"/>
            </a:endParaRPr>
          </a:p>
          <a:p>
            <a:r>
              <a:rPr lang="en-AU" sz="2400" dirty="0">
                <a:solidFill>
                  <a:srgbClr val="121212"/>
                </a:solidFill>
                <a:effectLst/>
                <a:latin typeface="Aptos" panose="020B0004020202020204" pitchFamily="34" charset="0"/>
                <a:ea typeface="Times New Roman" panose="02020603050405020304" pitchFamily="18" charset="0"/>
                <a:cs typeface="Times New Roman" panose="02020603050405020304" pitchFamily="18" charset="0"/>
              </a:rPr>
              <a:t>Grate, slide into thin pieces.</a:t>
            </a:r>
            <a:endParaRPr lang="en-AU" sz="2400" dirty="0">
              <a:effectLst/>
              <a:latin typeface="Amasis MT Pro" panose="02040504050005020304" pitchFamily="18" charset="77"/>
              <a:ea typeface="Times New Roman" panose="02020603050405020304" pitchFamily="18" charset="0"/>
              <a:cs typeface="Times New Roman" panose="02020603050405020304" pitchFamily="18" charset="0"/>
            </a:endParaRPr>
          </a:p>
          <a:p>
            <a:r>
              <a:rPr lang="en-AU" sz="2400" dirty="0">
                <a:solidFill>
                  <a:srgbClr val="121212"/>
                </a:solidFill>
                <a:effectLst/>
                <a:latin typeface="Aptos" panose="020B0004020202020204" pitchFamily="34" charset="0"/>
                <a:ea typeface="Times New Roman" panose="02020603050405020304" pitchFamily="18" charset="0"/>
                <a:cs typeface="Times New Roman" panose="02020603050405020304" pitchFamily="18" charset="0"/>
              </a:rPr>
              <a:t>Leave to dry to greenware </a:t>
            </a:r>
          </a:p>
          <a:p>
            <a:r>
              <a:rPr lang="en-AU" sz="2400" dirty="0">
                <a:solidFill>
                  <a:srgbClr val="121212"/>
                </a:solidFill>
                <a:latin typeface="Aptos" panose="020B0004020202020204" pitchFamily="34" charset="0"/>
                <a:ea typeface="Times New Roman" panose="02020603050405020304" pitchFamily="18" charset="0"/>
                <a:cs typeface="Times New Roman" panose="02020603050405020304" pitchFamily="18" charset="0"/>
              </a:rPr>
              <a:t>Slake greenware with measured water (mask on) ~20 minutes</a:t>
            </a:r>
            <a:endParaRPr lang="en-AU" sz="2400" dirty="0">
              <a:effectLst/>
              <a:latin typeface="Amasis MT Pro" panose="02040504050005020304" pitchFamily="18" charset="77"/>
              <a:ea typeface="Times New Roman" panose="02020603050405020304" pitchFamily="18" charset="0"/>
              <a:cs typeface="Times New Roman" panose="02020603050405020304" pitchFamily="18" charset="0"/>
            </a:endParaRPr>
          </a:p>
          <a:p>
            <a:r>
              <a:rPr lang="en-AU" sz="2400" dirty="0">
                <a:solidFill>
                  <a:srgbClr val="121212"/>
                </a:solidFill>
                <a:effectLst/>
                <a:latin typeface="Aptos" panose="020B0004020202020204" pitchFamily="34" charset="0"/>
                <a:ea typeface="Times New Roman" panose="02020603050405020304" pitchFamily="18" charset="0"/>
                <a:cs typeface="Times New Roman" panose="02020603050405020304" pitchFamily="18" charset="0"/>
              </a:rPr>
              <a:t>Mix your preferred deflocculant into remaining warm water</a:t>
            </a:r>
            <a:endParaRPr lang="en-AU" sz="2400" dirty="0">
              <a:effectLst/>
              <a:latin typeface="Amasis MT Pro" panose="02040504050005020304" pitchFamily="18" charset="77"/>
              <a:ea typeface="Times New Roman" panose="02020603050405020304" pitchFamily="18" charset="0"/>
              <a:cs typeface="Times New Roman" panose="02020603050405020304" pitchFamily="18" charset="0"/>
            </a:endParaRPr>
          </a:p>
          <a:p>
            <a:r>
              <a:rPr lang="en-AU" sz="2400" dirty="0">
                <a:solidFill>
                  <a:srgbClr val="121212"/>
                </a:solidFill>
                <a:effectLst/>
                <a:latin typeface="Aptos" panose="020B0004020202020204" pitchFamily="34" charset="0"/>
                <a:ea typeface="Times New Roman" panose="02020603050405020304" pitchFamily="18" charset="0"/>
                <a:cs typeface="Times New Roman" panose="02020603050405020304" pitchFamily="18" charset="0"/>
              </a:rPr>
              <a:t>Mix with a stick blender or paint mixer depending on scale</a:t>
            </a:r>
            <a:endParaRPr lang="en-AU" sz="2400" dirty="0">
              <a:effectLst/>
              <a:latin typeface="Amasis MT Pro" panose="02040504050005020304" pitchFamily="18" charset="77"/>
              <a:ea typeface="Times New Roman" panose="02020603050405020304" pitchFamily="18" charset="0"/>
              <a:cs typeface="Times New Roman" panose="02020603050405020304" pitchFamily="18" charset="0"/>
            </a:endParaRPr>
          </a:p>
          <a:p>
            <a:r>
              <a:rPr lang="en-AU" sz="2400" dirty="0">
                <a:solidFill>
                  <a:srgbClr val="121212"/>
                </a:solidFill>
                <a:effectLst/>
                <a:latin typeface="Aptos" panose="020B0004020202020204" pitchFamily="34" charset="0"/>
                <a:ea typeface="Times New Roman" panose="02020603050405020304" pitchFamily="18" charset="0"/>
                <a:cs typeface="Times New Roman" panose="02020603050405020304" pitchFamily="18" charset="0"/>
              </a:rPr>
              <a:t>Leave sit undisturbed for 24 hours. </a:t>
            </a:r>
            <a:endParaRPr lang="en-AU" sz="2400" dirty="0">
              <a:effectLst/>
              <a:latin typeface="Amasis MT Pro" panose="02040504050005020304" pitchFamily="18" charset="77"/>
              <a:ea typeface="Times New Roman" panose="02020603050405020304" pitchFamily="18" charset="0"/>
              <a:cs typeface="Times New Roman" panose="02020603050405020304" pitchFamily="18" charset="0"/>
            </a:endParaRPr>
          </a:p>
          <a:p>
            <a:r>
              <a:rPr lang="en-AU" sz="1800" dirty="0">
                <a:solidFill>
                  <a:srgbClr val="121212"/>
                </a:solidFill>
                <a:effectLst/>
                <a:latin typeface="Aptos" panose="020B0004020202020204" pitchFamily="34" charset="0"/>
                <a:ea typeface="Times New Roman" panose="02020603050405020304" pitchFamily="18" charset="0"/>
                <a:cs typeface="Times New Roman" panose="02020603050405020304" pitchFamily="18" charset="0"/>
              </a:rPr>
              <a:t> </a:t>
            </a:r>
            <a:endParaRPr lang="en-AU" sz="1800" dirty="0">
              <a:effectLst/>
              <a:latin typeface="Amasis MT Pro" panose="02040504050005020304" pitchFamily="18" charset="77"/>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039472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1D496-0F10-7293-73F5-AF7604C7C4E5}"/>
              </a:ext>
            </a:extLst>
          </p:cNvPr>
          <p:cNvSpPr>
            <a:spLocks noGrp="1"/>
          </p:cNvSpPr>
          <p:nvPr>
            <p:ph type="title"/>
          </p:nvPr>
        </p:nvSpPr>
        <p:spPr/>
        <p:txBody>
          <a:bodyPr>
            <a:normAutofit/>
          </a:bodyPr>
          <a:lstStyle/>
          <a:p>
            <a:pPr algn="ctr"/>
            <a:r>
              <a:rPr lang="en-US" sz="3500" dirty="0"/>
              <a:t>Process of Making &amp; Equipment  </a:t>
            </a:r>
          </a:p>
        </p:txBody>
      </p:sp>
      <p:sp>
        <p:nvSpPr>
          <p:cNvPr id="4" name="TextBox 3">
            <a:extLst>
              <a:ext uri="{FF2B5EF4-FFF2-40B4-BE49-F238E27FC236}">
                <a16:creationId xmlns:a16="http://schemas.microsoft.com/office/drawing/2014/main" id="{00ECE398-6329-6A13-F2B5-E64E9C216293}"/>
              </a:ext>
            </a:extLst>
          </p:cNvPr>
          <p:cNvSpPr txBox="1"/>
          <p:nvPr/>
        </p:nvSpPr>
        <p:spPr>
          <a:xfrm>
            <a:off x="1187116" y="1427749"/>
            <a:ext cx="10876547" cy="4893647"/>
          </a:xfrm>
          <a:prstGeom prst="rect">
            <a:avLst/>
          </a:prstGeom>
          <a:noFill/>
        </p:spPr>
        <p:txBody>
          <a:bodyPr wrap="square" rtlCol="0">
            <a:spAutoFit/>
          </a:bodyPr>
          <a:lstStyle/>
          <a:p>
            <a:r>
              <a:rPr lang="en-AU" sz="2400" b="1" dirty="0">
                <a:effectLst/>
                <a:latin typeface="Aptos" panose="020B0004020202020204" pitchFamily="34" charset="0"/>
                <a:ea typeface="Times New Roman" panose="02020603050405020304" pitchFamily="18" charset="0"/>
                <a:cs typeface="Times New Roman" panose="02020603050405020304" pitchFamily="18" charset="0"/>
              </a:rPr>
              <a:t>DECANTING</a:t>
            </a:r>
            <a:endParaRPr lang="en-AU" sz="2400" b="1" dirty="0">
              <a:effectLst/>
              <a:latin typeface="Amasis MT Pro" panose="02040504050005020304" pitchFamily="18" charset="77"/>
              <a:ea typeface="Times New Roman" panose="02020603050405020304" pitchFamily="18" charset="0"/>
              <a:cs typeface="Times New Roman" panose="02020603050405020304" pitchFamily="18" charset="0"/>
            </a:endParaRPr>
          </a:p>
          <a:p>
            <a:r>
              <a:rPr lang="en-AU" sz="2400" dirty="0">
                <a:effectLst/>
                <a:latin typeface="Aptos" panose="020B0004020202020204" pitchFamily="34" charset="0"/>
                <a:ea typeface="Times New Roman" panose="02020603050405020304" pitchFamily="18" charset="0"/>
                <a:cs typeface="Times New Roman" panose="02020603050405020304" pitchFamily="18" charset="0"/>
              </a:rPr>
              <a:t>Observe lines of sludge, terra sigillata and sig water</a:t>
            </a:r>
            <a:endParaRPr lang="en-AU" sz="2400" dirty="0">
              <a:effectLst/>
              <a:latin typeface="Amasis MT Pro" panose="02040504050005020304" pitchFamily="18" charset="77"/>
              <a:ea typeface="Times New Roman" panose="02020603050405020304" pitchFamily="18" charset="0"/>
              <a:cs typeface="Times New Roman" panose="02020603050405020304" pitchFamily="18" charset="0"/>
            </a:endParaRPr>
          </a:p>
          <a:p>
            <a:r>
              <a:rPr lang="en-AU" sz="2400" dirty="0">
                <a:effectLst/>
                <a:latin typeface="Aptos" panose="020B0004020202020204" pitchFamily="34" charset="0"/>
                <a:ea typeface="Times New Roman" panose="02020603050405020304" pitchFamily="18" charset="0"/>
                <a:cs typeface="Times New Roman" panose="02020603050405020304" pitchFamily="18" charset="0"/>
              </a:rPr>
              <a:t>Decant using preferred method: siphon, pin hole, pour</a:t>
            </a:r>
            <a:endParaRPr lang="en-AU" sz="2400" dirty="0">
              <a:effectLst/>
              <a:latin typeface="Amasis MT Pro" panose="02040504050005020304" pitchFamily="18" charset="77"/>
              <a:ea typeface="Times New Roman" panose="02020603050405020304" pitchFamily="18" charset="0"/>
              <a:cs typeface="Times New Roman" panose="02020603050405020304" pitchFamily="18" charset="0"/>
            </a:endParaRPr>
          </a:p>
          <a:p>
            <a:r>
              <a:rPr lang="en-AU" sz="2400" dirty="0">
                <a:effectLst/>
                <a:latin typeface="Aptos" panose="020B0004020202020204" pitchFamily="34" charset="0"/>
                <a:ea typeface="Times New Roman" panose="02020603050405020304" pitchFamily="18" charset="0"/>
                <a:cs typeface="Times New Roman" panose="02020603050405020304" pitchFamily="18" charset="0"/>
              </a:rPr>
              <a:t> </a:t>
            </a:r>
            <a:endParaRPr lang="en-AU" sz="2400" dirty="0">
              <a:effectLst/>
              <a:latin typeface="Amasis MT Pro" panose="02040504050005020304" pitchFamily="18" charset="77"/>
              <a:ea typeface="Times New Roman" panose="02020603050405020304" pitchFamily="18" charset="0"/>
              <a:cs typeface="Times New Roman" panose="02020603050405020304" pitchFamily="18" charset="0"/>
            </a:endParaRPr>
          </a:p>
          <a:p>
            <a:r>
              <a:rPr lang="en-AU" sz="2400" b="1" dirty="0">
                <a:effectLst/>
                <a:latin typeface="Aptos" panose="020B0004020202020204" pitchFamily="34" charset="0"/>
                <a:ea typeface="Times New Roman" panose="02020603050405020304" pitchFamily="18" charset="0"/>
                <a:cs typeface="Times New Roman" panose="02020603050405020304" pitchFamily="18" charset="0"/>
              </a:rPr>
              <a:t>SPECIFIC GRAVITY (</a:t>
            </a:r>
            <a:r>
              <a:rPr lang="en-AU" sz="2400" dirty="0">
                <a:effectLst/>
                <a:latin typeface="Aptos" panose="020B0004020202020204" pitchFamily="34" charset="0"/>
                <a:ea typeface="Times New Roman" panose="02020603050405020304" pitchFamily="18" charset="0"/>
                <a:cs typeface="Times New Roman" panose="02020603050405020304" pitchFamily="18" charset="0"/>
              </a:rPr>
              <a:t>the weight of clay particles in your liquid sigillata)</a:t>
            </a:r>
            <a:endParaRPr lang="en-AU" sz="2400" dirty="0">
              <a:effectLst/>
              <a:latin typeface="Amasis MT Pro" panose="02040504050005020304" pitchFamily="18" charset="77"/>
              <a:ea typeface="Times New Roman" panose="02020603050405020304" pitchFamily="18" charset="0"/>
              <a:cs typeface="Times New Roman" panose="02020603050405020304" pitchFamily="18" charset="0"/>
            </a:endParaRPr>
          </a:p>
          <a:p>
            <a:r>
              <a:rPr lang="en-AU" sz="2400" dirty="0">
                <a:effectLst/>
                <a:latin typeface="Aptos" panose="020B0004020202020204" pitchFamily="34" charset="0"/>
                <a:ea typeface="Times New Roman" panose="02020603050405020304" pitchFamily="18" charset="0"/>
                <a:cs typeface="Times New Roman" panose="02020603050405020304" pitchFamily="18" charset="0"/>
              </a:rPr>
              <a:t>Tare your scale with cylinder of container on top.</a:t>
            </a:r>
            <a:endParaRPr lang="en-AU" sz="2400" dirty="0">
              <a:effectLst/>
              <a:latin typeface="Amasis MT Pro" panose="02040504050005020304" pitchFamily="18" charset="77"/>
              <a:ea typeface="Times New Roman" panose="02020603050405020304" pitchFamily="18" charset="0"/>
              <a:cs typeface="Times New Roman" panose="02020603050405020304" pitchFamily="18" charset="0"/>
            </a:endParaRPr>
          </a:p>
          <a:p>
            <a:r>
              <a:rPr lang="en-AU" sz="2400" dirty="0">
                <a:solidFill>
                  <a:srgbClr val="121212"/>
                </a:solidFill>
                <a:effectLst/>
                <a:latin typeface="Aptos" panose="020B0004020202020204" pitchFamily="34" charset="0"/>
                <a:ea typeface="Times New Roman" panose="02020603050405020304" pitchFamily="18" charset="0"/>
                <a:cs typeface="Times New Roman" panose="02020603050405020304" pitchFamily="18" charset="0"/>
              </a:rPr>
              <a:t>Using a graduated cylinder weigh 100mls of tap water. Mark level if using a clear container.</a:t>
            </a:r>
            <a:endParaRPr lang="en-AU" sz="2400" dirty="0">
              <a:effectLst/>
              <a:latin typeface="Amasis MT Pro" panose="02040504050005020304" pitchFamily="18" charset="77"/>
              <a:ea typeface="Times New Roman" panose="02020603050405020304" pitchFamily="18" charset="0"/>
              <a:cs typeface="Times New Roman" panose="02020603050405020304" pitchFamily="18" charset="0"/>
            </a:endParaRPr>
          </a:p>
          <a:p>
            <a:r>
              <a:rPr lang="en-AU" sz="2400" dirty="0">
                <a:solidFill>
                  <a:srgbClr val="121212"/>
                </a:solidFill>
                <a:effectLst/>
                <a:latin typeface="Aptos" panose="020B0004020202020204" pitchFamily="34" charset="0"/>
                <a:ea typeface="Times New Roman" panose="02020603050405020304" pitchFamily="18" charset="0"/>
                <a:cs typeface="Times New Roman" panose="02020603050405020304" pitchFamily="18" charset="0"/>
              </a:rPr>
              <a:t>Pour terra sig into same contain to 100mls mark. Check scale for weigh in grams.</a:t>
            </a:r>
            <a:endParaRPr lang="en-AU" sz="2400" dirty="0">
              <a:effectLst/>
              <a:latin typeface="Amasis MT Pro" panose="02040504050005020304" pitchFamily="18" charset="77"/>
              <a:ea typeface="Times New Roman" panose="02020603050405020304" pitchFamily="18" charset="0"/>
              <a:cs typeface="Times New Roman" panose="02020603050405020304" pitchFamily="18" charset="0"/>
            </a:endParaRPr>
          </a:p>
          <a:p>
            <a:r>
              <a:rPr lang="en-AU" sz="2400" dirty="0">
                <a:solidFill>
                  <a:srgbClr val="121212"/>
                </a:solidFill>
                <a:effectLst/>
                <a:latin typeface="Aptos" panose="020B0004020202020204" pitchFamily="34" charset="0"/>
                <a:ea typeface="Times New Roman" panose="02020603050405020304" pitchFamily="18" charset="0"/>
                <a:cs typeface="Times New Roman" panose="02020603050405020304" pitchFamily="18" charset="0"/>
              </a:rPr>
              <a:t>Terra Sig likes specific gravity measurement in the range from 1.10 – 1.20 ideally 1.5</a:t>
            </a:r>
            <a:endParaRPr lang="en-AU" sz="2400" dirty="0">
              <a:effectLst/>
              <a:latin typeface="Amasis MT Pro" panose="02040504050005020304" pitchFamily="18" charset="77"/>
              <a:ea typeface="Times New Roman" panose="02020603050405020304" pitchFamily="18" charset="0"/>
              <a:cs typeface="Times New Roman" panose="02020603050405020304" pitchFamily="18" charset="0"/>
            </a:endParaRPr>
          </a:p>
          <a:p>
            <a:r>
              <a:rPr lang="en-AU" sz="2400" dirty="0">
                <a:solidFill>
                  <a:srgbClr val="121212"/>
                </a:solidFill>
                <a:effectLst/>
                <a:latin typeface="Aptos" panose="020B0004020202020204" pitchFamily="34" charset="0"/>
                <a:ea typeface="Times New Roman" panose="02020603050405020304" pitchFamily="18" charset="0"/>
                <a:cs typeface="Times New Roman" panose="02020603050405020304" pitchFamily="18" charset="0"/>
              </a:rPr>
              <a:t>Formula: if your sig weighs </a:t>
            </a:r>
            <a:r>
              <a:rPr lang="en-AU" sz="2400" dirty="0">
                <a:solidFill>
                  <a:schemeClr val="accent2">
                    <a:lumMod val="75000"/>
                  </a:schemeClr>
                </a:solidFill>
                <a:effectLst/>
                <a:latin typeface="Aptos" panose="020B0004020202020204" pitchFamily="34" charset="0"/>
                <a:ea typeface="Times New Roman" panose="02020603050405020304" pitchFamily="18" charset="0"/>
                <a:cs typeface="Times New Roman" panose="02020603050405020304" pitchFamily="18" charset="0"/>
              </a:rPr>
              <a:t>15</a:t>
            </a:r>
            <a:r>
              <a:rPr lang="en-AU" sz="2400" dirty="0">
                <a:solidFill>
                  <a:srgbClr val="121212"/>
                </a:solidFill>
                <a:effectLst/>
                <a:latin typeface="Aptos" panose="020B0004020202020204" pitchFamily="34" charset="0"/>
                <a:ea typeface="Times New Roman" panose="02020603050405020304" pitchFamily="18" charset="0"/>
                <a:cs typeface="Times New Roman" panose="02020603050405020304" pitchFamily="18" charset="0"/>
              </a:rPr>
              <a:t> grams at the 100mls mark then your specific gravity is </a:t>
            </a:r>
            <a:r>
              <a:rPr lang="en-AU" sz="2400" dirty="0">
                <a:solidFill>
                  <a:schemeClr val="accent2">
                    <a:lumMod val="75000"/>
                  </a:schemeClr>
                </a:solidFill>
                <a:effectLst/>
                <a:latin typeface="Aptos" panose="020B0004020202020204" pitchFamily="34" charset="0"/>
                <a:ea typeface="Times New Roman" panose="02020603050405020304" pitchFamily="18" charset="0"/>
                <a:cs typeface="Times New Roman" panose="02020603050405020304" pitchFamily="18" charset="0"/>
              </a:rPr>
              <a:t>1.5. </a:t>
            </a:r>
            <a:r>
              <a:rPr lang="en-AU" sz="2400" dirty="0">
                <a:effectLst/>
                <a:latin typeface="Aptos" panose="020B0004020202020204" pitchFamily="34" charset="0"/>
                <a:ea typeface="Times New Roman" panose="02020603050405020304" pitchFamily="18" charset="0"/>
                <a:cs typeface="Times New Roman" panose="02020603050405020304" pitchFamily="18" charset="0"/>
              </a:rPr>
              <a:t>(Just shift th</a:t>
            </a:r>
            <a:r>
              <a:rPr lang="en-AU" sz="2400" dirty="0">
                <a:latin typeface="Aptos" panose="020B0004020202020204" pitchFamily="34" charset="0"/>
                <a:ea typeface="Times New Roman" panose="02020603050405020304" pitchFamily="18" charset="0"/>
                <a:cs typeface="Times New Roman" panose="02020603050405020304" pitchFamily="18" charset="0"/>
              </a:rPr>
              <a:t>e decimal point across)</a:t>
            </a:r>
            <a:endParaRPr lang="en-AU" sz="2400" dirty="0">
              <a:effectLst/>
              <a:latin typeface="Amasis MT Pro" panose="02040504050005020304" pitchFamily="18" charset="77"/>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0984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kitchen scale and other items on a table&#10;&#10;Description automatically generated">
            <a:extLst>
              <a:ext uri="{FF2B5EF4-FFF2-40B4-BE49-F238E27FC236}">
                <a16:creationId xmlns:a16="http://schemas.microsoft.com/office/drawing/2014/main" id="{0CBC6036-593C-4F6F-A469-7F80C896833E}"/>
              </a:ext>
            </a:extLst>
          </p:cNvPr>
          <p:cNvPicPr>
            <a:picLocks noChangeAspect="1"/>
          </p:cNvPicPr>
          <p:nvPr/>
        </p:nvPicPr>
        <p:blipFill>
          <a:blip r:embed="rId2" cstate="screen">
            <a:alphaModFix amt="50000"/>
            <a:extLst>
              <a:ext uri="{28A0092B-C50C-407E-A947-70E740481C1C}">
                <a14:useLocalDpi xmlns:a14="http://schemas.microsoft.com/office/drawing/2010/main"/>
              </a:ext>
            </a:extLst>
          </a:blip>
          <a:srcRect/>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E38AD15B-4023-1069-C6A3-8E82657FB3B5}"/>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Basic equipment</a:t>
            </a:r>
          </a:p>
        </p:txBody>
      </p:sp>
    </p:spTree>
    <p:extLst>
      <p:ext uri="{BB962C8B-B14F-4D97-AF65-F5344CB8AC3E}">
        <p14:creationId xmlns:p14="http://schemas.microsoft.com/office/powerpoint/2010/main" val="398590544"/>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DA216DF-C268-4A25-A2DC-51E15F550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BC28F8-57CC-07AA-51A8-22B6127AC256}"/>
              </a:ext>
            </a:extLst>
          </p:cNvPr>
          <p:cNvSpPr>
            <a:spLocks noGrp="1"/>
          </p:cNvSpPr>
          <p:nvPr>
            <p:ph type="title"/>
          </p:nvPr>
        </p:nvSpPr>
        <p:spPr>
          <a:xfrm>
            <a:off x="638881" y="5405452"/>
            <a:ext cx="10909640" cy="1065836"/>
          </a:xfrm>
        </p:spPr>
        <p:txBody>
          <a:bodyPr vert="horz" lIns="91440" tIns="45720" rIns="91440" bIns="45720" rtlCol="0" anchor="ctr">
            <a:normAutofit/>
          </a:bodyPr>
          <a:lstStyle/>
          <a:p>
            <a:pPr algn="ctr"/>
            <a:r>
              <a:rPr lang="en-US" sz="3500" dirty="0"/>
              <a:t>Basic process steep, settle, decant</a:t>
            </a:r>
          </a:p>
        </p:txBody>
      </p:sp>
      <p:pic>
        <p:nvPicPr>
          <p:cNvPr id="6" name="Picture 5" descr="A close up of a bottle&#10;&#10;Description automatically generated">
            <a:extLst>
              <a:ext uri="{FF2B5EF4-FFF2-40B4-BE49-F238E27FC236}">
                <a16:creationId xmlns:a16="http://schemas.microsoft.com/office/drawing/2014/main" id="{CF1C58C4-CF86-A854-203D-616FEC38F4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09143" y="395856"/>
            <a:ext cx="3575323" cy="5000452"/>
          </a:xfrm>
          <a:prstGeom prst="rect">
            <a:avLst/>
          </a:prstGeom>
        </p:spPr>
      </p:pic>
      <p:pic>
        <p:nvPicPr>
          <p:cNvPr id="8" name="Picture 7" descr="A hand holding a container with brown liquid&#10;&#10;Description automatically generated">
            <a:extLst>
              <a:ext uri="{FF2B5EF4-FFF2-40B4-BE49-F238E27FC236}">
                <a16:creationId xmlns:a16="http://schemas.microsoft.com/office/drawing/2014/main" id="{360B989C-6F5D-497F-99B8-D53BC7779F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03402" y="386712"/>
            <a:ext cx="3764055" cy="5018740"/>
          </a:xfrm>
          <a:prstGeom prst="rect">
            <a:avLst/>
          </a:prstGeom>
        </p:spPr>
      </p:pic>
      <p:pic>
        <p:nvPicPr>
          <p:cNvPr id="4" name="Picture 3" descr="Two plastic containers with liquid in them&#10;&#10;Description automatically generated">
            <a:extLst>
              <a:ext uri="{FF2B5EF4-FFF2-40B4-BE49-F238E27FC236}">
                <a16:creationId xmlns:a16="http://schemas.microsoft.com/office/drawing/2014/main" id="{CF796702-AB99-4B54-5D1C-E705898CA9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4543" y="386711"/>
            <a:ext cx="3712766" cy="4950355"/>
          </a:xfrm>
          <a:prstGeom prst="rect">
            <a:avLst/>
          </a:prstGeom>
        </p:spPr>
      </p:pic>
      <p:sp>
        <p:nvSpPr>
          <p:cNvPr id="15" name="sketch line">
            <a:extLst>
              <a:ext uri="{FF2B5EF4-FFF2-40B4-BE49-F238E27FC236}">
                <a16:creationId xmlns:a16="http://schemas.microsoft.com/office/drawing/2014/main" id="{DE127D07-37F2-4FE3-9F47-F0CD6740D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563476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793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5352925-4751-4F5E-B434-C1C0CE9171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28B0C87-106B-4BC6-B780-21399D381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lass container with a tube on a wooden stand&#10;&#10;Description automatically generated with medium confidence">
            <a:extLst>
              <a:ext uri="{FF2B5EF4-FFF2-40B4-BE49-F238E27FC236}">
                <a16:creationId xmlns:a16="http://schemas.microsoft.com/office/drawing/2014/main" id="{A2A583CB-3E67-D8BC-2A56-FACC5D403777}"/>
              </a:ext>
            </a:extLst>
          </p:cNvPr>
          <p:cNvPicPr>
            <a:picLocks noChangeAspect="1"/>
          </p:cNvPicPr>
          <p:nvPr/>
        </p:nvPicPr>
        <p:blipFill>
          <a:blip r:embed="rId2" cstate="screen">
            <a:alphaModFix amt="75000"/>
            <a:extLst>
              <a:ext uri="{28A0092B-C50C-407E-A947-70E740481C1C}">
                <a14:useLocalDpi xmlns:a14="http://schemas.microsoft.com/office/drawing/2010/main"/>
              </a:ext>
            </a:extLst>
          </a:blip>
          <a:srcRect/>
          <a:stretch>
            <a:fillRect/>
          </a:stretch>
        </p:blipFill>
        <p:spPr>
          <a:xfrm>
            <a:off x="6092971" y="10"/>
            <a:ext cx="6095980" cy="6857990"/>
          </a:xfrm>
          <a:prstGeom prst="rect">
            <a:avLst/>
          </a:prstGeom>
        </p:spPr>
      </p:pic>
      <p:pic>
        <p:nvPicPr>
          <p:cNvPr id="4" name="Picture 3" descr="A table with a machine and other objects on it&#10;&#10;Description automatically generated with medium confidence">
            <a:extLst>
              <a:ext uri="{FF2B5EF4-FFF2-40B4-BE49-F238E27FC236}">
                <a16:creationId xmlns:a16="http://schemas.microsoft.com/office/drawing/2014/main" id="{842A08CE-F61D-A4FA-3B10-300E09305F6C}"/>
              </a:ext>
            </a:extLst>
          </p:cNvPr>
          <p:cNvPicPr>
            <a:picLocks noChangeAspect="1"/>
          </p:cNvPicPr>
          <p:nvPr/>
        </p:nvPicPr>
        <p:blipFill>
          <a:blip r:embed="rId3" cstate="screen">
            <a:alphaModFix amt="75000"/>
            <a:extLst>
              <a:ext uri="{28A0092B-C50C-407E-A947-70E740481C1C}">
                <a14:useLocalDpi xmlns:a14="http://schemas.microsoft.com/office/drawing/2010/main"/>
              </a:ext>
            </a:extLst>
          </a:blip>
          <a:srcRect/>
          <a:stretch>
            <a:fillRect/>
          </a:stretch>
        </p:blipFill>
        <p:spPr>
          <a:xfrm>
            <a:off x="0" y="10"/>
            <a:ext cx="6096000" cy="6857990"/>
          </a:xfrm>
          <a:prstGeom prst="rect">
            <a:avLst/>
          </a:prstGeom>
        </p:spPr>
      </p:pic>
      <p:sp>
        <p:nvSpPr>
          <p:cNvPr id="2" name="Title 1">
            <a:extLst>
              <a:ext uri="{FF2B5EF4-FFF2-40B4-BE49-F238E27FC236}">
                <a16:creationId xmlns:a16="http://schemas.microsoft.com/office/drawing/2014/main" id="{95DDCB02-343F-BB68-F483-2B40BC7F3323}"/>
              </a:ext>
            </a:extLst>
          </p:cNvPr>
          <p:cNvSpPr>
            <a:spLocks noGrp="1"/>
          </p:cNvSpPr>
          <p:nvPr>
            <p:ph type="title"/>
          </p:nvPr>
        </p:nvSpPr>
        <p:spPr>
          <a:xfrm>
            <a:off x="838200" y="553689"/>
            <a:ext cx="10515600" cy="5571899"/>
          </a:xfrm>
        </p:spPr>
        <p:txBody>
          <a:bodyPr vert="horz" lIns="91440" tIns="45720" rIns="91440" bIns="45720" rtlCol="0" anchor="ctr">
            <a:normAutofit/>
          </a:bodyPr>
          <a:lstStyle/>
          <a:p>
            <a:pPr algn="ctr"/>
            <a:r>
              <a:rPr lang="en-US" sz="5200" dirty="0">
                <a:solidFill>
                  <a:srgbClr val="FFFFFF"/>
                </a:solidFill>
              </a:rPr>
              <a:t>Siphon Method </a:t>
            </a:r>
          </a:p>
        </p:txBody>
      </p:sp>
    </p:spTree>
    <p:extLst>
      <p:ext uri="{BB962C8B-B14F-4D97-AF65-F5344CB8AC3E}">
        <p14:creationId xmlns:p14="http://schemas.microsoft.com/office/powerpoint/2010/main" val="3481947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DA216DF-C268-4A25-A2DC-51E15F550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DDCB02-343F-BB68-F483-2B40BC7F3323}"/>
              </a:ext>
            </a:extLst>
          </p:cNvPr>
          <p:cNvSpPr>
            <a:spLocks noGrp="1"/>
          </p:cNvSpPr>
          <p:nvPr>
            <p:ph type="title"/>
          </p:nvPr>
        </p:nvSpPr>
        <p:spPr>
          <a:xfrm>
            <a:off x="639656" y="5540880"/>
            <a:ext cx="10909640" cy="1065836"/>
          </a:xfrm>
        </p:spPr>
        <p:txBody>
          <a:bodyPr vert="horz" lIns="91440" tIns="45720" rIns="91440" bIns="45720" rtlCol="0" anchor="ctr">
            <a:normAutofit/>
          </a:bodyPr>
          <a:lstStyle/>
          <a:p>
            <a:pPr algn="ctr"/>
            <a:r>
              <a:rPr lang="en-US" sz="3500" dirty="0">
                <a:latin typeface="+mn-lt"/>
              </a:rPr>
              <a:t>Step by step process</a:t>
            </a:r>
          </a:p>
        </p:txBody>
      </p:sp>
      <p:pic>
        <p:nvPicPr>
          <p:cNvPr id="11" name="Picture 10" descr="A metal bowl and bowl with pieces of white clay on a counter&#10;&#10;Description automatically generated">
            <a:extLst>
              <a:ext uri="{FF2B5EF4-FFF2-40B4-BE49-F238E27FC236}">
                <a16:creationId xmlns:a16="http://schemas.microsoft.com/office/drawing/2014/main" id="{93B4D9CB-4A81-6DB7-AA4F-E225197F076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98823" y="376236"/>
            <a:ext cx="3591306" cy="4788408"/>
          </a:xfrm>
          <a:prstGeom prst="rect">
            <a:avLst/>
          </a:prstGeom>
        </p:spPr>
      </p:pic>
      <p:pic>
        <p:nvPicPr>
          <p:cNvPr id="5" name="Picture 4" descr="A scale with a piece of clay on it&#10;&#10;Description automatically generated">
            <a:extLst>
              <a:ext uri="{FF2B5EF4-FFF2-40B4-BE49-F238E27FC236}">
                <a16:creationId xmlns:a16="http://schemas.microsoft.com/office/drawing/2014/main" id="{3DF8E49A-A204-9DE0-DA96-1097F1976C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3759" y="376236"/>
            <a:ext cx="3591306" cy="4788408"/>
          </a:xfrm>
          <a:prstGeom prst="rect">
            <a:avLst/>
          </a:prstGeom>
        </p:spPr>
      </p:pic>
      <p:pic>
        <p:nvPicPr>
          <p:cNvPr id="9" name="Picture 8" descr="A scale with a bowl of shredded pasta&#10;&#10;Description automatically generated">
            <a:extLst>
              <a:ext uri="{FF2B5EF4-FFF2-40B4-BE49-F238E27FC236}">
                <a16:creationId xmlns:a16="http://schemas.microsoft.com/office/drawing/2014/main" id="{43C46A9E-5A79-2A9A-0BF1-B2220CDA6A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02331" y="376236"/>
            <a:ext cx="3591306" cy="4788408"/>
          </a:xfrm>
          <a:prstGeom prst="rect">
            <a:avLst/>
          </a:prstGeom>
        </p:spPr>
      </p:pic>
      <p:sp>
        <p:nvSpPr>
          <p:cNvPr id="22" name="sketch line">
            <a:extLst>
              <a:ext uri="{FF2B5EF4-FFF2-40B4-BE49-F238E27FC236}">
                <a16:creationId xmlns:a16="http://schemas.microsoft.com/office/drawing/2014/main" id="{DE127D07-37F2-4FE3-9F47-F0CD6740D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563476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4B8957B-58AF-BAA3-2409-9550162738BD}"/>
              </a:ext>
            </a:extLst>
          </p:cNvPr>
          <p:cNvSpPr txBox="1"/>
          <p:nvPr/>
        </p:nvSpPr>
        <p:spPr>
          <a:xfrm>
            <a:off x="1097850" y="1251113"/>
            <a:ext cx="2639868" cy="369332"/>
          </a:xfrm>
          <a:prstGeom prst="rect">
            <a:avLst/>
          </a:prstGeom>
          <a:noFill/>
        </p:spPr>
        <p:txBody>
          <a:bodyPr wrap="square" rtlCol="0">
            <a:spAutoFit/>
          </a:bodyPr>
          <a:lstStyle/>
          <a:p>
            <a:r>
              <a:rPr lang="en-US" sz="1800" dirty="0">
                <a:solidFill>
                  <a:schemeClr val="accent2"/>
                </a:solidFill>
                <a:latin typeface="+mn-lt"/>
              </a:rPr>
              <a:t>Walkers White Pottery</a:t>
            </a:r>
            <a:endParaRPr lang="en-US" dirty="0">
              <a:solidFill>
                <a:schemeClr val="accent2"/>
              </a:solidFill>
            </a:endParaRPr>
          </a:p>
        </p:txBody>
      </p:sp>
      <p:sp>
        <p:nvSpPr>
          <p:cNvPr id="14" name="TextBox 13">
            <a:extLst>
              <a:ext uri="{FF2B5EF4-FFF2-40B4-BE49-F238E27FC236}">
                <a16:creationId xmlns:a16="http://schemas.microsoft.com/office/drawing/2014/main" id="{7EE8FCAF-61D0-D6F7-C975-617DC11DECEE}"/>
              </a:ext>
            </a:extLst>
          </p:cNvPr>
          <p:cNvSpPr txBox="1"/>
          <p:nvPr/>
        </p:nvSpPr>
        <p:spPr>
          <a:xfrm>
            <a:off x="1545771" y="4554560"/>
            <a:ext cx="1513114" cy="369332"/>
          </a:xfrm>
          <a:prstGeom prst="rect">
            <a:avLst/>
          </a:prstGeom>
          <a:noFill/>
        </p:spPr>
        <p:txBody>
          <a:bodyPr wrap="square" rtlCol="0">
            <a:spAutoFit/>
          </a:bodyPr>
          <a:lstStyle/>
          <a:p>
            <a:r>
              <a:rPr lang="en-US" dirty="0">
                <a:solidFill>
                  <a:schemeClr val="bg1"/>
                </a:solidFill>
              </a:rPr>
              <a:t>2kg wet clay </a:t>
            </a:r>
          </a:p>
        </p:txBody>
      </p:sp>
      <p:sp>
        <p:nvSpPr>
          <p:cNvPr id="17" name="TextBox 16">
            <a:extLst>
              <a:ext uri="{FF2B5EF4-FFF2-40B4-BE49-F238E27FC236}">
                <a16:creationId xmlns:a16="http://schemas.microsoft.com/office/drawing/2014/main" id="{C4F30851-5112-B2CD-DFAE-46BA90764348}"/>
              </a:ext>
            </a:extLst>
          </p:cNvPr>
          <p:cNvSpPr txBox="1"/>
          <p:nvPr/>
        </p:nvSpPr>
        <p:spPr>
          <a:xfrm>
            <a:off x="4757057" y="927948"/>
            <a:ext cx="2357437" cy="646331"/>
          </a:xfrm>
          <a:prstGeom prst="rect">
            <a:avLst/>
          </a:prstGeom>
          <a:noFill/>
        </p:spPr>
        <p:txBody>
          <a:bodyPr wrap="square">
            <a:spAutoFit/>
          </a:bodyPr>
          <a:lstStyle/>
          <a:p>
            <a:pPr algn="ctr"/>
            <a:r>
              <a:rPr lang="en-US" dirty="0">
                <a:solidFill>
                  <a:schemeClr val="bg1"/>
                </a:solidFill>
              </a:rPr>
              <a:t>Grated or thinly sliced </a:t>
            </a:r>
            <a:r>
              <a:rPr lang="en-US" dirty="0" err="1">
                <a:solidFill>
                  <a:schemeClr val="bg1"/>
                </a:solidFill>
              </a:rPr>
              <a:t>leatherhard</a:t>
            </a:r>
            <a:r>
              <a:rPr lang="en-US" dirty="0">
                <a:solidFill>
                  <a:schemeClr val="bg1"/>
                </a:solidFill>
              </a:rPr>
              <a:t> clay</a:t>
            </a:r>
          </a:p>
        </p:txBody>
      </p:sp>
      <p:sp>
        <p:nvSpPr>
          <p:cNvPr id="19" name="TextBox 18">
            <a:extLst>
              <a:ext uri="{FF2B5EF4-FFF2-40B4-BE49-F238E27FC236}">
                <a16:creationId xmlns:a16="http://schemas.microsoft.com/office/drawing/2014/main" id="{341B1530-62CE-C2A8-3223-F914F29EC5A8}"/>
              </a:ext>
            </a:extLst>
          </p:cNvPr>
          <p:cNvSpPr txBox="1"/>
          <p:nvPr/>
        </p:nvSpPr>
        <p:spPr>
          <a:xfrm>
            <a:off x="9997984" y="4092895"/>
            <a:ext cx="1436914" cy="646331"/>
          </a:xfrm>
          <a:prstGeom prst="rect">
            <a:avLst/>
          </a:prstGeom>
          <a:noFill/>
        </p:spPr>
        <p:txBody>
          <a:bodyPr wrap="square">
            <a:spAutoFit/>
          </a:bodyPr>
          <a:lstStyle/>
          <a:p>
            <a:pPr algn="ctr"/>
            <a:r>
              <a:rPr lang="en-US" dirty="0">
                <a:solidFill>
                  <a:schemeClr val="bg1"/>
                </a:solidFill>
              </a:rPr>
              <a:t>1.5 kg greenware </a:t>
            </a:r>
          </a:p>
        </p:txBody>
      </p:sp>
    </p:spTree>
    <p:extLst>
      <p:ext uri="{BB962C8B-B14F-4D97-AF65-F5344CB8AC3E}">
        <p14:creationId xmlns:p14="http://schemas.microsoft.com/office/powerpoint/2010/main" val="645183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DA216DF-C268-4A25-A2DC-51E15F550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DDCB02-343F-BB68-F483-2B40BC7F3323}"/>
              </a:ext>
            </a:extLst>
          </p:cNvPr>
          <p:cNvSpPr>
            <a:spLocks noGrp="1"/>
          </p:cNvSpPr>
          <p:nvPr>
            <p:ph type="title"/>
          </p:nvPr>
        </p:nvSpPr>
        <p:spPr>
          <a:xfrm>
            <a:off x="639656" y="5627572"/>
            <a:ext cx="10909640" cy="1065836"/>
          </a:xfrm>
        </p:spPr>
        <p:txBody>
          <a:bodyPr vert="horz" lIns="91440" tIns="45720" rIns="91440" bIns="45720" rtlCol="0" anchor="ctr">
            <a:noAutofit/>
          </a:bodyPr>
          <a:lstStyle/>
          <a:p>
            <a:pPr algn="ctr">
              <a:lnSpc>
                <a:spcPct val="150000"/>
              </a:lnSpc>
            </a:pPr>
            <a:r>
              <a:rPr lang="en-US" sz="3500" dirty="0">
                <a:latin typeface="+mn-lt"/>
              </a:rPr>
              <a:t>Step by step process </a:t>
            </a:r>
            <a:endParaRPr lang="en-US" sz="3500" dirty="0"/>
          </a:p>
        </p:txBody>
      </p:sp>
      <p:pic>
        <p:nvPicPr>
          <p:cNvPr id="4" name="Picture 3" descr="A group of white bottles and a bottle of soda&#10;&#10;Description automatically generated">
            <a:extLst>
              <a:ext uri="{FF2B5EF4-FFF2-40B4-BE49-F238E27FC236}">
                <a16:creationId xmlns:a16="http://schemas.microsoft.com/office/drawing/2014/main" id="{D9C88AF4-1F23-BC2A-4D57-C79B96D9D8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76791" y="282135"/>
            <a:ext cx="3640366" cy="4853821"/>
          </a:xfrm>
          <a:prstGeom prst="rect">
            <a:avLst/>
          </a:prstGeom>
        </p:spPr>
      </p:pic>
      <p:pic>
        <p:nvPicPr>
          <p:cNvPr id="10" name="Picture 9" descr="A hand pouring liquid into a bowl of water&#10;&#10;Description automatically generated">
            <a:extLst>
              <a:ext uri="{FF2B5EF4-FFF2-40B4-BE49-F238E27FC236}">
                <a16:creationId xmlns:a16="http://schemas.microsoft.com/office/drawing/2014/main" id="{9A461815-41AD-3375-7ED1-290615C7F5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5487" y="228531"/>
            <a:ext cx="3665817" cy="4887756"/>
          </a:xfrm>
          <a:prstGeom prst="rect">
            <a:avLst/>
          </a:prstGeom>
        </p:spPr>
      </p:pic>
      <p:pic>
        <p:nvPicPr>
          <p:cNvPr id="7" name="Picture 6" descr="A scale with a small liquid on it next to a spoon and plastic containers&#10;&#10;Description automatically generated">
            <a:extLst>
              <a:ext uri="{FF2B5EF4-FFF2-40B4-BE49-F238E27FC236}">
                <a16:creationId xmlns:a16="http://schemas.microsoft.com/office/drawing/2014/main" id="{C499C6B1-3306-354A-DAC0-82118455BF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72644" y="280634"/>
            <a:ext cx="3626740" cy="4835653"/>
          </a:xfrm>
          <a:prstGeom prst="rect">
            <a:avLst/>
          </a:prstGeom>
        </p:spPr>
      </p:pic>
      <p:sp>
        <p:nvSpPr>
          <p:cNvPr id="29" name="sketch line">
            <a:extLst>
              <a:ext uri="{FF2B5EF4-FFF2-40B4-BE49-F238E27FC236}">
                <a16:creationId xmlns:a16="http://schemas.microsoft.com/office/drawing/2014/main" id="{DE127D07-37F2-4FE3-9F47-F0CD6740D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563476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0818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F0087D53-9295-4463-AAE4-D5C626046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DDCB02-343F-BB68-F483-2B40BC7F3323}"/>
              </a:ext>
            </a:extLst>
          </p:cNvPr>
          <p:cNvSpPr>
            <a:spLocks noGrp="1"/>
          </p:cNvSpPr>
          <p:nvPr>
            <p:ph type="title"/>
          </p:nvPr>
        </p:nvSpPr>
        <p:spPr>
          <a:xfrm>
            <a:off x="639656" y="5272979"/>
            <a:ext cx="10909640" cy="1065836"/>
          </a:xfrm>
        </p:spPr>
        <p:txBody>
          <a:bodyPr vert="horz" lIns="91440" tIns="45720" rIns="91440" bIns="45720" rtlCol="0" anchor="ctr">
            <a:noAutofit/>
          </a:bodyPr>
          <a:lstStyle/>
          <a:p>
            <a:pPr algn="ctr"/>
            <a:r>
              <a:rPr lang="en-US" sz="3500" dirty="0"/>
              <a:t>Step by step process </a:t>
            </a:r>
            <a:br>
              <a:rPr lang="en-US" sz="3500" dirty="0"/>
            </a:br>
            <a:br>
              <a:rPr lang="en-US" sz="3500" dirty="0"/>
            </a:br>
            <a:r>
              <a:rPr lang="en-US" sz="3500" b="1" dirty="0">
                <a:effectLst/>
              </a:rPr>
              <a:t>2000</a:t>
            </a:r>
            <a:r>
              <a:rPr lang="en-US" sz="3500" dirty="0">
                <a:effectLst/>
              </a:rPr>
              <a:t> grams plastic clay + 4 </a:t>
            </a:r>
            <a:r>
              <a:rPr lang="en-US" sz="3500" dirty="0" err="1">
                <a:effectLst/>
              </a:rPr>
              <a:t>litres</a:t>
            </a:r>
            <a:r>
              <a:rPr lang="en-US" sz="3500" dirty="0">
                <a:effectLst/>
              </a:rPr>
              <a:t> of warm water + 8 grams Sodium Silicate &amp; 8 grams Soda Ash </a:t>
            </a:r>
            <a:endParaRPr lang="en-US" sz="3500" dirty="0"/>
          </a:p>
        </p:txBody>
      </p:sp>
      <p:pic>
        <p:nvPicPr>
          <p:cNvPr id="5" name="Picture 4" descr="A hand pouring liquid into a bowl of water&#10;&#10;Description automatically generated">
            <a:extLst>
              <a:ext uri="{FF2B5EF4-FFF2-40B4-BE49-F238E27FC236}">
                <a16:creationId xmlns:a16="http://schemas.microsoft.com/office/drawing/2014/main" id="{776860DF-441F-F4F2-D743-D1B6F6CDB12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26741" y="339428"/>
            <a:ext cx="4559709" cy="4528761"/>
          </a:xfrm>
          <a:prstGeom prst="rect">
            <a:avLst/>
          </a:prstGeom>
        </p:spPr>
      </p:pic>
      <p:pic>
        <p:nvPicPr>
          <p:cNvPr id="8" name="Picture 7" descr="A hand holding a white hand blender&#10;&#10;Description automatically generated">
            <a:extLst>
              <a:ext uri="{FF2B5EF4-FFF2-40B4-BE49-F238E27FC236}">
                <a16:creationId xmlns:a16="http://schemas.microsoft.com/office/drawing/2014/main" id="{5EDBE5BC-4E86-EAD7-3535-937DEEF2DA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79491" y="347057"/>
            <a:ext cx="4236134" cy="4521132"/>
          </a:xfrm>
          <a:prstGeom prst="rect">
            <a:avLst/>
          </a:prstGeom>
        </p:spPr>
      </p:pic>
      <p:sp>
        <p:nvSpPr>
          <p:cNvPr id="36"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4358"/>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78EC6ED-F55A-B4D7-3EE4-0D03D0CED40B}"/>
              </a:ext>
            </a:extLst>
          </p:cNvPr>
          <p:cNvSpPr txBox="1"/>
          <p:nvPr/>
        </p:nvSpPr>
        <p:spPr>
          <a:xfrm>
            <a:off x="8916962" y="685800"/>
            <a:ext cx="1392207" cy="1015663"/>
          </a:xfrm>
          <a:prstGeom prst="rect">
            <a:avLst/>
          </a:prstGeom>
          <a:solidFill>
            <a:schemeClr val="bg1"/>
          </a:solidFill>
        </p:spPr>
        <p:txBody>
          <a:bodyPr wrap="square" rtlCol="0">
            <a:spAutoFit/>
          </a:bodyPr>
          <a:lstStyle/>
          <a:p>
            <a:r>
              <a:rPr lang="en-US" sz="2000" b="1" dirty="0">
                <a:solidFill>
                  <a:schemeClr val="accent2"/>
                </a:solidFill>
              </a:rPr>
              <a:t>Blend into an ‘oily’ mix</a:t>
            </a:r>
          </a:p>
        </p:txBody>
      </p:sp>
      <p:sp>
        <p:nvSpPr>
          <p:cNvPr id="11" name="TextBox 10">
            <a:extLst>
              <a:ext uri="{FF2B5EF4-FFF2-40B4-BE49-F238E27FC236}">
                <a16:creationId xmlns:a16="http://schemas.microsoft.com/office/drawing/2014/main" id="{F3891765-4757-853B-B303-09D349690A71}"/>
              </a:ext>
            </a:extLst>
          </p:cNvPr>
          <p:cNvSpPr txBox="1"/>
          <p:nvPr/>
        </p:nvSpPr>
        <p:spPr>
          <a:xfrm>
            <a:off x="506207" y="519185"/>
            <a:ext cx="1708356" cy="2585323"/>
          </a:xfrm>
          <a:prstGeom prst="rect">
            <a:avLst/>
          </a:prstGeom>
          <a:solidFill>
            <a:schemeClr val="bg1"/>
          </a:solidFill>
        </p:spPr>
        <p:txBody>
          <a:bodyPr wrap="square" rtlCol="0">
            <a:spAutoFit/>
          </a:bodyPr>
          <a:lstStyle/>
          <a:p>
            <a:r>
              <a:rPr lang="en-US" b="1" dirty="0">
                <a:solidFill>
                  <a:schemeClr val="accent2"/>
                </a:solidFill>
              </a:rPr>
              <a:t>4 </a:t>
            </a:r>
            <a:r>
              <a:rPr lang="en-US" b="1" dirty="0" err="1">
                <a:solidFill>
                  <a:schemeClr val="accent2"/>
                </a:solidFill>
              </a:rPr>
              <a:t>litres</a:t>
            </a:r>
            <a:r>
              <a:rPr lang="en-US" b="1" dirty="0">
                <a:solidFill>
                  <a:schemeClr val="accent2"/>
                </a:solidFill>
              </a:rPr>
              <a:t> waters </a:t>
            </a:r>
          </a:p>
          <a:p>
            <a:pPr marL="285750" indent="-285750">
              <a:buFont typeface="Arial" panose="020B0604020202020204" pitchFamily="34" charset="0"/>
              <a:buChar char="•"/>
            </a:pPr>
            <a:r>
              <a:rPr lang="en-US" b="1" dirty="0">
                <a:solidFill>
                  <a:schemeClr val="accent2"/>
                </a:solidFill>
              </a:rPr>
              <a:t>Slake greenware</a:t>
            </a:r>
          </a:p>
          <a:p>
            <a:pPr marL="285750" indent="-285750">
              <a:buFont typeface="Arial" panose="020B0604020202020204" pitchFamily="34" charset="0"/>
              <a:buChar char="•"/>
            </a:pPr>
            <a:r>
              <a:rPr lang="en-US" b="1" dirty="0">
                <a:solidFill>
                  <a:schemeClr val="accent2"/>
                </a:solidFill>
              </a:rPr>
              <a:t>Add sodium silicate &amp; soda ash &amp; dissolve </a:t>
            </a:r>
          </a:p>
          <a:p>
            <a:pPr marL="285750" indent="-285750">
              <a:buFont typeface="Arial" panose="020B0604020202020204" pitchFamily="34" charset="0"/>
              <a:buChar char="•"/>
            </a:pPr>
            <a:r>
              <a:rPr lang="en-US" b="1" dirty="0">
                <a:solidFill>
                  <a:schemeClr val="accent2"/>
                </a:solidFill>
              </a:rPr>
              <a:t>Add to slaked clay</a:t>
            </a:r>
          </a:p>
        </p:txBody>
      </p:sp>
    </p:spTree>
    <p:extLst>
      <p:ext uri="{BB962C8B-B14F-4D97-AF65-F5344CB8AC3E}">
        <p14:creationId xmlns:p14="http://schemas.microsoft.com/office/powerpoint/2010/main" val="2549009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ADA216DF-C268-4A25-A2DC-51E15F550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DDCB02-343F-BB68-F483-2B40BC7F3323}"/>
              </a:ext>
            </a:extLst>
          </p:cNvPr>
          <p:cNvSpPr>
            <a:spLocks noGrp="1"/>
          </p:cNvSpPr>
          <p:nvPr>
            <p:ph type="title"/>
          </p:nvPr>
        </p:nvSpPr>
        <p:spPr>
          <a:xfrm>
            <a:off x="649519" y="5043386"/>
            <a:ext cx="10909640" cy="1065836"/>
          </a:xfrm>
        </p:spPr>
        <p:txBody>
          <a:bodyPr vert="horz" lIns="91440" tIns="45720" rIns="91440" bIns="45720" rtlCol="0" anchor="ctr">
            <a:noAutofit/>
          </a:bodyPr>
          <a:lstStyle/>
          <a:p>
            <a:pPr algn="ctr"/>
            <a:r>
              <a:rPr lang="en-US" sz="3500" b="1" dirty="0"/>
              <a:t>Step by step process </a:t>
            </a:r>
            <a:br>
              <a:rPr lang="en-US" sz="3500" b="1" dirty="0"/>
            </a:br>
            <a:br>
              <a:rPr lang="en-US" sz="3500" b="1" dirty="0"/>
            </a:br>
            <a:r>
              <a:rPr lang="en-US" sz="3500" b="1" dirty="0">
                <a:effectLst/>
              </a:rPr>
              <a:t>Siphon or pin hold decanting </a:t>
            </a:r>
            <a:endParaRPr lang="en-US" sz="3500" b="1" dirty="0"/>
          </a:p>
        </p:txBody>
      </p:sp>
      <p:pic>
        <p:nvPicPr>
          <p:cNvPr id="4" name="Picture 3" descr="A jar with a tube attached to it&#10;&#10;Description automatically generated">
            <a:extLst>
              <a:ext uri="{FF2B5EF4-FFF2-40B4-BE49-F238E27FC236}">
                <a16:creationId xmlns:a16="http://schemas.microsoft.com/office/drawing/2014/main" id="{0E344E7F-2A71-4161-115F-EF3F71F5FF9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8081" y="164592"/>
            <a:ext cx="3065526" cy="4087368"/>
          </a:xfrm>
          <a:prstGeom prst="rect">
            <a:avLst/>
          </a:prstGeom>
        </p:spPr>
      </p:pic>
      <p:pic>
        <p:nvPicPr>
          <p:cNvPr id="7" name="Picture 6" descr="A person holding a knife&#10;&#10;Description automatically generated">
            <a:extLst>
              <a:ext uri="{FF2B5EF4-FFF2-40B4-BE49-F238E27FC236}">
                <a16:creationId xmlns:a16="http://schemas.microsoft.com/office/drawing/2014/main" id="{07162A12-7CB3-1E58-459F-C59734D7B8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212250"/>
            <a:ext cx="3291840" cy="4389120"/>
          </a:xfrm>
          <a:prstGeom prst="rect">
            <a:avLst/>
          </a:prstGeom>
        </p:spPr>
      </p:pic>
      <p:pic>
        <p:nvPicPr>
          <p:cNvPr id="14" name="Picture 13" descr="A metal bowl with liquid flowing out of it&#10;&#10;Description automatically generated">
            <a:extLst>
              <a:ext uri="{FF2B5EF4-FFF2-40B4-BE49-F238E27FC236}">
                <a16:creationId xmlns:a16="http://schemas.microsoft.com/office/drawing/2014/main" id="{23E3A641-D3EB-EB91-BD36-E37BB42722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93633" y="164592"/>
            <a:ext cx="3065526" cy="4087368"/>
          </a:xfrm>
          <a:prstGeom prst="rect">
            <a:avLst/>
          </a:prstGeom>
        </p:spPr>
      </p:pic>
      <p:sp>
        <p:nvSpPr>
          <p:cNvPr id="50" name="sketch line">
            <a:extLst>
              <a:ext uri="{FF2B5EF4-FFF2-40B4-BE49-F238E27FC236}">
                <a16:creationId xmlns:a16="http://schemas.microsoft.com/office/drawing/2014/main" id="{DE127D07-37F2-4FE3-9F47-F0CD6740D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563476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0723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0087D53-9295-4463-AAE4-D5C626046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DDCB02-343F-BB68-F483-2B40BC7F3323}"/>
              </a:ext>
            </a:extLst>
          </p:cNvPr>
          <p:cNvSpPr>
            <a:spLocks noGrp="1"/>
          </p:cNvSpPr>
          <p:nvPr>
            <p:ph type="title"/>
          </p:nvPr>
        </p:nvSpPr>
        <p:spPr>
          <a:xfrm>
            <a:off x="1395984" y="5061440"/>
            <a:ext cx="9056333" cy="1065836"/>
          </a:xfrm>
        </p:spPr>
        <p:txBody>
          <a:bodyPr vert="horz" lIns="91440" tIns="45720" rIns="91440" bIns="45720" rtlCol="0" anchor="ctr">
            <a:noAutofit/>
          </a:bodyPr>
          <a:lstStyle/>
          <a:p>
            <a:pPr algn="ctr"/>
            <a:r>
              <a:rPr lang="en-US" sz="3500" b="1" dirty="0"/>
              <a:t>Step by step process</a:t>
            </a:r>
            <a:br>
              <a:rPr lang="en-US" sz="3500" b="1" dirty="0"/>
            </a:br>
            <a:br>
              <a:rPr lang="en-US" sz="3500" b="1" dirty="0"/>
            </a:br>
            <a:r>
              <a:rPr lang="en-US" sz="3500" b="1" dirty="0"/>
              <a:t>Specific gravity (1.1 -1.50)</a:t>
            </a:r>
          </a:p>
        </p:txBody>
      </p:sp>
      <p:pic>
        <p:nvPicPr>
          <p:cNvPr id="5" name="Picture 4" descr="A measuring device on a scale&#10;&#10;Description automatically generated">
            <a:extLst>
              <a:ext uri="{FF2B5EF4-FFF2-40B4-BE49-F238E27FC236}">
                <a16:creationId xmlns:a16="http://schemas.microsoft.com/office/drawing/2014/main" id="{FF7C9ED5-38EC-C883-CB06-1F6F61B264B2}"/>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50834" y="352499"/>
            <a:ext cx="3872394" cy="4356443"/>
          </a:xfrm>
          <a:prstGeom prst="rect">
            <a:avLst/>
          </a:prstGeom>
        </p:spPr>
      </p:pic>
      <p:pic>
        <p:nvPicPr>
          <p:cNvPr id="8" name="Picture 7" descr="A measuring device on a scale&#10;&#10;Description automatically generated">
            <a:extLst>
              <a:ext uri="{FF2B5EF4-FFF2-40B4-BE49-F238E27FC236}">
                <a16:creationId xmlns:a16="http://schemas.microsoft.com/office/drawing/2014/main" id="{60142EE5-6ADE-D112-66B9-C09A501B82D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868773" y="320039"/>
            <a:ext cx="3872440" cy="4356443"/>
          </a:xfrm>
          <a:prstGeom prst="rect">
            <a:avLst/>
          </a:prstGeom>
        </p:spPr>
      </p:pic>
      <p:sp>
        <p:nvSpPr>
          <p:cNvPr id="73"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4358"/>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EFAD5BE-1BA2-A814-6C33-ED7898DD1485}"/>
              </a:ext>
            </a:extLst>
          </p:cNvPr>
          <p:cNvSpPr txBox="1"/>
          <p:nvPr/>
        </p:nvSpPr>
        <p:spPr>
          <a:xfrm>
            <a:off x="4751294" y="730724"/>
            <a:ext cx="2669740" cy="2246769"/>
          </a:xfrm>
          <a:prstGeom prst="rect">
            <a:avLst/>
          </a:prstGeom>
          <a:noFill/>
        </p:spPr>
        <p:txBody>
          <a:bodyPr wrap="square" rtlCol="0">
            <a:spAutoFit/>
          </a:bodyPr>
          <a:lstStyle/>
          <a:p>
            <a:pPr algn="ctr"/>
            <a:r>
              <a:rPr lang="en-US" sz="2000" dirty="0">
                <a:solidFill>
                  <a:schemeClr val="accent2"/>
                </a:solidFill>
              </a:rPr>
              <a:t>100mls terra sigillata weighs 128 grams </a:t>
            </a:r>
          </a:p>
          <a:p>
            <a:pPr algn="ctr"/>
            <a:r>
              <a:rPr lang="en-US" sz="2000" dirty="0">
                <a:solidFill>
                  <a:schemeClr val="accent2"/>
                </a:solidFill>
              </a:rPr>
              <a:t>(best between 110-120 grams)</a:t>
            </a:r>
          </a:p>
          <a:p>
            <a:pPr algn="ctr"/>
            <a:endParaRPr lang="en-US" sz="2000" dirty="0">
              <a:solidFill>
                <a:schemeClr val="accent2"/>
              </a:solidFill>
            </a:endParaRPr>
          </a:p>
          <a:p>
            <a:pPr algn="ctr"/>
            <a:r>
              <a:rPr lang="en-US" sz="2000" dirty="0">
                <a:solidFill>
                  <a:schemeClr val="accent2"/>
                </a:solidFill>
              </a:rPr>
              <a:t>1.3 specific gravity( a little heavy)</a:t>
            </a:r>
          </a:p>
        </p:txBody>
      </p:sp>
    </p:spTree>
    <p:extLst>
      <p:ext uri="{BB962C8B-B14F-4D97-AF65-F5344CB8AC3E}">
        <p14:creationId xmlns:p14="http://schemas.microsoft.com/office/powerpoint/2010/main" val="206978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basket with a handle&#10;&#10;AI-generated content may be incorrect.">
            <a:extLst>
              <a:ext uri="{FF2B5EF4-FFF2-40B4-BE49-F238E27FC236}">
                <a16:creationId xmlns:a16="http://schemas.microsoft.com/office/drawing/2014/main" id="{C85C6695-0E69-379F-BDC0-80C3551C76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8091" y="1123527"/>
            <a:ext cx="2590200" cy="4604800"/>
          </a:xfrm>
          <a:prstGeom prst="rect">
            <a:avLst/>
          </a:prstGeom>
        </p:spPr>
      </p:pic>
      <p:cxnSp>
        <p:nvCxnSpPr>
          <p:cNvPr id="16" name="Straight Connector 15">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 name="Picture 6" descr="A yellow vase next to a field of yellow flowers&#10;&#10;AI-generated content may be incorrect.">
            <a:extLst>
              <a:ext uri="{FF2B5EF4-FFF2-40B4-BE49-F238E27FC236}">
                <a16:creationId xmlns:a16="http://schemas.microsoft.com/office/drawing/2014/main" id="{F4A688BE-54A5-5438-99E1-970E581849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84248" y="1123527"/>
            <a:ext cx="2590200" cy="4604800"/>
          </a:xfrm>
          <a:prstGeom prst="rect">
            <a:avLst/>
          </a:prstGeom>
        </p:spPr>
      </p:pic>
      <p:cxnSp>
        <p:nvCxnSpPr>
          <p:cNvPr id="18" name="Straight Connector 17">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9" name="Picture 8" descr="A basket with a yellow handle&#10;&#10;AI-generated content may be incorrect.">
            <a:extLst>
              <a:ext uri="{FF2B5EF4-FFF2-40B4-BE49-F238E27FC236}">
                <a16:creationId xmlns:a16="http://schemas.microsoft.com/office/drawing/2014/main" id="{4CA030CA-B025-781D-D008-E32C648EA7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25796" y="1123528"/>
            <a:ext cx="2590200" cy="4604800"/>
          </a:xfrm>
          <a:prstGeom prst="rect">
            <a:avLst/>
          </a:prstGeom>
        </p:spPr>
      </p:pic>
      <p:sp>
        <p:nvSpPr>
          <p:cNvPr id="12" name="TextBox 11">
            <a:extLst>
              <a:ext uri="{FF2B5EF4-FFF2-40B4-BE49-F238E27FC236}">
                <a16:creationId xmlns:a16="http://schemas.microsoft.com/office/drawing/2014/main" id="{76F99A4F-0CB9-E1DF-E644-21B6DE0DDF16}"/>
              </a:ext>
            </a:extLst>
          </p:cNvPr>
          <p:cNvSpPr txBox="1"/>
          <p:nvPr/>
        </p:nvSpPr>
        <p:spPr>
          <a:xfrm>
            <a:off x="1650344" y="6060585"/>
            <a:ext cx="8858007" cy="400110"/>
          </a:xfrm>
          <a:prstGeom prst="rect">
            <a:avLst/>
          </a:prstGeom>
          <a:noFill/>
        </p:spPr>
        <p:txBody>
          <a:bodyPr wrap="square" rtlCol="0">
            <a:spAutoFit/>
          </a:bodyPr>
          <a:lstStyle/>
          <a:p>
            <a:pPr algn="ctr"/>
            <a:r>
              <a:rPr lang="en-US" sz="2000" dirty="0"/>
              <a:t>Intro Song : </a:t>
            </a:r>
            <a:r>
              <a:rPr lang="en-US" sz="2000" dirty="0">
                <a:hlinkClick r:id="rId5"/>
              </a:rPr>
              <a:t>'It’s a trick of the light’, </a:t>
            </a:r>
            <a:r>
              <a:rPr lang="en-US" sz="2000" dirty="0"/>
              <a:t>1986, The Triffids, West Australian </a:t>
            </a:r>
          </a:p>
        </p:txBody>
      </p:sp>
    </p:spTree>
    <p:extLst>
      <p:ext uri="{BB962C8B-B14F-4D97-AF65-F5344CB8AC3E}">
        <p14:creationId xmlns:p14="http://schemas.microsoft.com/office/powerpoint/2010/main" val="3461394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8A94871E-96FC-4ADE-815B-41A636E34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DDCB02-343F-BB68-F483-2B40BC7F3323}"/>
              </a:ext>
            </a:extLst>
          </p:cNvPr>
          <p:cNvSpPr>
            <a:spLocks noGrp="1"/>
          </p:cNvSpPr>
          <p:nvPr>
            <p:ph type="title"/>
          </p:nvPr>
        </p:nvSpPr>
        <p:spPr>
          <a:xfrm>
            <a:off x="1842475" y="1942652"/>
            <a:ext cx="4958151" cy="5238078"/>
          </a:xfrm>
        </p:spPr>
        <p:txBody>
          <a:bodyPr vert="horz" lIns="91440" tIns="45720" rIns="91440" bIns="45720" rtlCol="0" anchor="b">
            <a:normAutofit/>
          </a:bodyPr>
          <a:lstStyle/>
          <a:p>
            <a:br>
              <a:rPr lang="en-US" sz="3500" b="1" kern="1200" dirty="0">
                <a:solidFill>
                  <a:schemeClr val="tx1"/>
                </a:solidFill>
                <a:latin typeface="+mj-lt"/>
                <a:ea typeface="+mj-ea"/>
                <a:cs typeface="+mj-cs"/>
              </a:rPr>
            </a:br>
            <a:r>
              <a:rPr lang="en-US" sz="3500" b="1" kern="1200" dirty="0">
                <a:solidFill>
                  <a:schemeClr val="tx1"/>
                </a:solidFill>
                <a:latin typeface="+mj-lt"/>
                <a:ea typeface="+mj-ea"/>
                <a:cs typeface="+mj-cs"/>
              </a:rPr>
              <a:t>Step by step process – pouring </a:t>
            </a:r>
            <a:br>
              <a:rPr lang="en-US" sz="3500" b="1" kern="1200" dirty="0">
                <a:solidFill>
                  <a:schemeClr val="tx1"/>
                </a:solidFill>
                <a:latin typeface="+mj-lt"/>
                <a:ea typeface="+mj-ea"/>
                <a:cs typeface="+mj-cs"/>
              </a:rPr>
            </a:br>
            <a:br>
              <a:rPr lang="en-US" sz="3500" b="1" kern="1200" dirty="0">
                <a:solidFill>
                  <a:schemeClr val="tx1"/>
                </a:solidFill>
                <a:latin typeface="+mj-lt"/>
                <a:ea typeface="+mj-ea"/>
                <a:cs typeface="+mj-cs"/>
              </a:rPr>
            </a:br>
            <a:r>
              <a:rPr lang="en-US" sz="3500" b="1" kern="1200" dirty="0">
                <a:solidFill>
                  <a:schemeClr val="tx1"/>
                </a:solidFill>
                <a:latin typeface="+mj-lt"/>
                <a:ea typeface="+mj-ea"/>
                <a:cs typeface="+mj-cs"/>
              </a:rPr>
              <a:t>If you see grit</a:t>
            </a:r>
            <a:r>
              <a:rPr lang="en-US" sz="3500" b="1" dirty="0"/>
              <a:t>, stop pouring, clean out bowl and r</a:t>
            </a:r>
            <a:r>
              <a:rPr lang="en-US" sz="3500" b="1" kern="1200" dirty="0">
                <a:solidFill>
                  <a:schemeClr val="tx1"/>
                </a:solidFill>
                <a:latin typeface="+mj-lt"/>
                <a:ea typeface="+mj-ea"/>
                <a:cs typeface="+mj-cs"/>
              </a:rPr>
              <a:t>esettle to remove sediment</a:t>
            </a:r>
            <a:br>
              <a:rPr lang="en-US" sz="3500" b="1" kern="1200" dirty="0">
                <a:solidFill>
                  <a:schemeClr val="tx1"/>
                </a:solidFill>
                <a:latin typeface="+mj-lt"/>
                <a:ea typeface="+mj-ea"/>
                <a:cs typeface="+mj-cs"/>
              </a:rPr>
            </a:br>
            <a:endParaRPr lang="en-US" sz="4600" b="1" kern="1200" dirty="0">
              <a:solidFill>
                <a:schemeClr val="tx1"/>
              </a:solidFill>
              <a:latin typeface="+mj-lt"/>
              <a:ea typeface="+mj-ea"/>
              <a:cs typeface="+mj-cs"/>
            </a:endParaRPr>
          </a:p>
        </p:txBody>
      </p:sp>
      <p:sp>
        <p:nvSpPr>
          <p:cNvPr id="6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hand holding a piece of white liquid in a metal pot&#10;&#10;Description automatically generated">
            <a:extLst>
              <a:ext uri="{FF2B5EF4-FFF2-40B4-BE49-F238E27FC236}">
                <a16:creationId xmlns:a16="http://schemas.microsoft.com/office/drawing/2014/main" id="{477500A6-11D4-B20A-4D06-E12D9A2BCE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89694" y="353508"/>
            <a:ext cx="4613238" cy="6150984"/>
          </a:xfrm>
          <a:prstGeom prst="rect">
            <a:avLst/>
          </a:prstGeom>
        </p:spPr>
      </p:pic>
    </p:spTree>
    <p:extLst>
      <p:ext uri="{BB962C8B-B14F-4D97-AF65-F5344CB8AC3E}">
        <p14:creationId xmlns:p14="http://schemas.microsoft.com/office/powerpoint/2010/main" val="2743717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1D496-0F10-7293-73F5-AF7604C7C4E5}"/>
              </a:ext>
            </a:extLst>
          </p:cNvPr>
          <p:cNvSpPr>
            <a:spLocks noGrp="1"/>
          </p:cNvSpPr>
          <p:nvPr>
            <p:ph type="title"/>
          </p:nvPr>
        </p:nvSpPr>
        <p:spPr/>
        <p:txBody>
          <a:bodyPr>
            <a:normAutofit/>
          </a:bodyPr>
          <a:lstStyle/>
          <a:p>
            <a:pPr algn="ctr"/>
            <a:r>
              <a:rPr lang="en-US" sz="3500" dirty="0"/>
              <a:t>Making Sig – trouble shooting </a:t>
            </a:r>
          </a:p>
        </p:txBody>
      </p:sp>
      <p:sp>
        <p:nvSpPr>
          <p:cNvPr id="3" name="TextBox 2">
            <a:extLst>
              <a:ext uri="{FF2B5EF4-FFF2-40B4-BE49-F238E27FC236}">
                <a16:creationId xmlns:a16="http://schemas.microsoft.com/office/drawing/2014/main" id="{989A2262-DE9E-5FDC-CDCC-8D340F1D810E}"/>
              </a:ext>
            </a:extLst>
          </p:cNvPr>
          <p:cNvSpPr txBox="1"/>
          <p:nvPr/>
        </p:nvSpPr>
        <p:spPr>
          <a:xfrm>
            <a:off x="838200" y="1502688"/>
            <a:ext cx="10315074" cy="5016758"/>
          </a:xfrm>
          <a:prstGeom prst="rect">
            <a:avLst/>
          </a:prstGeom>
          <a:noFill/>
        </p:spPr>
        <p:txBody>
          <a:bodyPr wrap="square" rtlCol="0">
            <a:spAutoFit/>
          </a:bodyPr>
          <a:lstStyle/>
          <a:p>
            <a:r>
              <a:rPr lang="en-US" sz="2000" dirty="0"/>
              <a:t>WATER QUALITY		If you have hard or heavy </a:t>
            </a:r>
            <a:r>
              <a:rPr lang="en-US" sz="2000" dirty="0" err="1"/>
              <a:t>mineralised</a:t>
            </a:r>
            <a:r>
              <a:rPr lang="en-US" sz="2000" dirty="0"/>
              <a:t> water you may have trouble with the deflocculation action. Test sodium silicate, </a:t>
            </a:r>
            <a:r>
              <a:rPr lang="en-US" sz="2000" dirty="0" err="1"/>
              <a:t>Dispex</a:t>
            </a:r>
            <a:r>
              <a:rPr lang="en-US" sz="2000" dirty="0"/>
              <a:t> or </a:t>
            </a:r>
            <a:r>
              <a:rPr lang="en-US" sz="2000" dirty="0" err="1"/>
              <a:t>rDarvan</a:t>
            </a:r>
            <a:r>
              <a:rPr lang="en-US" sz="2000" dirty="0"/>
              <a:t> (USA). Distilled water can be an option in small amounts/</a:t>
            </a:r>
          </a:p>
          <a:p>
            <a:endParaRPr lang="en-US" sz="2000" dirty="0"/>
          </a:p>
          <a:p>
            <a:r>
              <a:rPr lang="en-US" sz="2000" dirty="0"/>
              <a:t>SETTLING TIMES 	8 hours minimum, 24 hours good rule of thumb, ball clays or white 				commercial clay up to 48 hours</a:t>
            </a:r>
          </a:p>
          <a:p>
            <a:endParaRPr lang="en-US" sz="2000" dirty="0"/>
          </a:p>
          <a:p>
            <a:r>
              <a:rPr lang="en-AU" sz="2000" dirty="0">
                <a:solidFill>
                  <a:srgbClr val="121212"/>
                </a:solidFill>
                <a:effectLst/>
                <a:latin typeface="Aptos" panose="020B0004020202020204" pitchFamily="34" charset="0"/>
                <a:ea typeface="Times New Roman" panose="02020603050405020304" pitchFamily="18" charset="0"/>
                <a:cs typeface="Times New Roman" panose="02020603050405020304" pitchFamily="18" charset="0"/>
              </a:rPr>
              <a:t>TOO THIN</a:t>
            </a:r>
            <a:r>
              <a:rPr lang="en-AU" sz="2000" dirty="0">
                <a:solidFill>
                  <a:srgbClr val="121212"/>
                </a:solidFill>
                <a:effectLst/>
                <a:latin typeface="Amasis MT Pro" panose="02040504050005020304" pitchFamily="18" charset="77"/>
                <a:ea typeface="Times New Roman" panose="02020603050405020304" pitchFamily="18" charset="0"/>
                <a:cs typeface="Times New Roman" panose="02020603050405020304" pitchFamily="18" charset="0"/>
              </a:rPr>
              <a:t>		</a:t>
            </a:r>
            <a:r>
              <a:rPr lang="en-AU" sz="2000" dirty="0">
                <a:solidFill>
                  <a:srgbClr val="121212"/>
                </a:solidFill>
                <a:effectLst/>
                <a:latin typeface="Aptos" panose="020B0004020202020204" pitchFamily="34" charset="0"/>
                <a:ea typeface="Times New Roman" panose="02020603050405020304" pitchFamily="18" charset="0"/>
                <a:cs typeface="Times New Roman" panose="02020603050405020304" pitchFamily="18" charset="0"/>
              </a:rPr>
              <a:t>Evaporate by pouring into an open bowl and tray. </a:t>
            </a:r>
            <a:endParaRPr lang="en-AU" sz="2000" dirty="0">
              <a:effectLst/>
              <a:latin typeface="Amasis MT Pro" panose="02040504050005020304" pitchFamily="18" charset="77"/>
              <a:ea typeface="Times New Roman" panose="02020603050405020304" pitchFamily="18" charset="0"/>
              <a:cs typeface="Times New Roman" panose="02020603050405020304" pitchFamily="18" charset="0"/>
            </a:endParaRPr>
          </a:p>
          <a:p>
            <a:r>
              <a:rPr lang="en-AU" sz="2000" dirty="0">
                <a:solidFill>
                  <a:srgbClr val="121212"/>
                </a:solidFill>
                <a:effectLst/>
                <a:latin typeface="Aptos" panose="020B0004020202020204" pitchFamily="34" charset="0"/>
                <a:ea typeface="Times New Roman" panose="02020603050405020304" pitchFamily="18" charset="0"/>
                <a:cs typeface="Times New Roman" panose="02020603050405020304" pitchFamily="18" charset="0"/>
              </a:rPr>
              <a:t> </a:t>
            </a:r>
            <a:endParaRPr lang="en-AU" sz="2000" dirty="0">
              <a:effectLst/>
              <a:latin typeface="Amasis MT Pro" panose="02040504050005020304" pitchFamily="18" charset="77"/>
              <a:ea typeface="Times New Roman" panose="02020603050405020304" pitchFamily="18" charset="0"/>
              <a:cs typeface="Times New Roman" panose="02020603050405020304" pitchFamily="18" charset="0"/>
            </a:endParaRPr>
          </a:p>
          <a:p>
            <a:r>
              <a:rPr lang="en-AU" sz="2000" dirty="0">
                <a:solidFill>
                  <a:srgbClr val="121212"/>
                </a:solidFill>
                <a:effectLst/>
                <a:latin typeface="Aptos" panose="020B0004020202020204" pitchFamily="34" charset="0"/>
                <a:ea typeface="Times New Roman" panose="02020603050405020304" pitchFamily="18" charset="0"/>
                <a:cs typeface="Times New Roman" panose="02020603050405020304" pitchFamily="18" charset="0"/>
              </a:rPr>
              <a:t>TOO THICK</a:t>
            </a:r>
            <a:r>
              <a:rPr lang="en-AU" sz="2000" dirty="0">
                <a:latin typeface="Amasis MT Pro" panose="02040504050005020304" pitchFamily="18" charset="77"/>
                <a:ea typeface="Times New Roman" panose="02020603050405020304" pitchFamily="18" charset="0"/>
                <a:cs typeface="Times New Roman" panose="02020603050405020304" pitchFamily="18" charset="0"/>
              </a:rPr>
              <a:t>		</a:t>
            </a:r>
            <a:r>
              <a:rPr lang="en-AU" sz="2000" dirty="0">
                <a:solidFill>
                  <a:srgbClr val="121212"/>
                </a:solidFill>
                <a:effectLst/>
                <a:latin typeface="Aptos" panose="020B0004020202020204" pitchFamily="34" charset="0"/>
                <a:ea typeface="Times New Roman" panose="02020603050405020304" pitchFamily="18" charset="0"/>
                <a:cs typeface="Times New Roman" panose="02020603050405020304" pitchFamily="18" charset="0"/>
              </a:rPr>
              <a:t>Add water!</a:t>
            </a:r>
            <a:endParaRPr lang="en-AU" sz="2000" dirty="0">
              <a:effectLst/>
              <a:latin typeface="Amasis MT Pro" panose="02040504050005020304" pitchFamily="18" charset="77"/>
              <a:ea typeface="Times New Roman" panose="02020603050405020304" pitchFamily="18" charset="0"/>
              <a:cs typeface="Times New Roman" panose="02020603050405020304" pitchFamily="18" charset="0"/>
            </a:endParaRPr>
          </a:p>
          <a:p>
            <a:r>
              <a:rPr lang="en-AU" sz="2000" dirty="0">
                <a:solidFill>
                  <a:srgbClr val="121212"/>
                </a:solidFill>
                <a:effectLst/>
                <a:latin typeface="Aptos" panose="020B0004020202020204" pitchFamily="34" charset="0"/>
                <a:ea typeface="Times New Roman" panose="02020603050405020304" pitchFamily="18" charset="0"/>
                <a:cs typeface="Times New Roman" panose="02020603050405020304" pitchFamily="18" charset="0"/>
              </a:rPr>
              <a:t> </a:t>
            </a:r>
            <a:endParaRPr lang="en-AU" sz="2000" dirty="0">
              <a:effectLst/>
              <a:latin typeface="Amasis MT Pro" panose="02040504050005020304" pitchFamily="18" charset="77"/>
              <a:ea typeface="Times New Roman" panose="02020603050405020304" pitchFamily="18" charset="0"/>
              <a:cs typeface="Times New Roman" panose="02020603050405020304" pitchFamily="18" charset="0"/>
            </a:endParaRPr>
          </a:p>
          <a:p>
            <a:r>
              <a:rPr lang="en-AU" sz="2000" dirty="0">
                <a:solidFill>
                  <a:srgbClr val="121212"/>
                </a:solidFill>
                <a:effectLst/>
                <a:latin typeface="Aptos" panose="020B0004020202020204" pitchFamily="34" charset="0"/>
                <a:ea typeface="Times New Roman" panose="02020603050405020304" pitchFamily="18" charset="0"/>
                <a:cs typeface="Times New Roman" panose="02020603050405020304" pitchFamily="18" charset="0"/>
              </a:rPr>
              <a:t>TOO GRITTY		Resettle and decant. Add ½ more deflocculant, resettle 24 hours 				and decant.</a:t>
            </a:r>
            <a:endParaRPr lang="en-AU" sz="2000" dirty="0">
              <a:effectLst/>
              <a:latin typeface="Amasis MT Pro" panose="02040504050005020304" pitchFamily="18" charset="77"/>
              <a:ea typeface="Times New Roman" panose="02020603050405020304" pitchFamily="18" charset="0"/>
              <a:cs typeface="Times New Roman" panose="02020603050405020304" pitchFamily="18" charset="0"/>
            </a:endParaRPr>
          </a:p>
          <a:p>
            <a:r>
              <a:rPr lang="en-AU" sz="2000" dirty="0">
                <a:effectLst/>
                <a:latin typeface="Aptos" panose="020B0004020202020204" pitchFamily="34" charset="0"/>
                <a:ea typeface="Times New Roman" panose="02020603050405020304" pitchFamily="18" charset="0"/>
                <a:cs typeface="Times New Roman" panose="02020603050405020304" pitchFamily="18" charset="0"/>
              </a:rPr>
              <a:t> </a:t>
            </a:r>
            <a:endParaRPr lang="en-AU" sz="2000" dirty="0">
              <a:effectLst/>
              <a:latin typeface="Amasis MT Pro" panose="02040504050005020304" pitchFamily="18" charset="77"/>
              <a:ea typeface="Times New Roman" panose="02020603050405020304" pitchFamily="18" charset="0"/>
              <a:cs typeface="Times New Roman" panose="02020603050405020304" pitchFamily="18" charset="0"/>
            </a:endParaRPr>
          </a:p>
          <a:p>
            <a:r>
              <a:rPr lang="en-AU" sz="2000" dirty="0">
                <a:effectLst/>
                <a:latin typeface="Aptos" panose="020B0004020202020204" pitchFamily="34" charset="0"/>
                <a:ea typeface="Times New Roman" panose="02020603050405020304" pitchFamily="18" charset="0"/>
                <a:cs typeface="Times New Roman" panose="02020603050405020304" pitchFamily="18" charset="0"/>
              </a:rPr>
              <a:t>WASTE	Thin top layer can be used as an undercoat (Ref. Janet </a:t>
            </a:r>
            <a:r>
              <a:rPr lang="en-AU" sz="2000" dirty="0" err="1">
                <a:effectLst/>
                <a:latin typeface="Aptos" panose="020B0004020202020204" pitchFamily="34" charset="0"/>
                <a:ea typeface="Times New Roman" panose="02020603050405020304" pitchFamily="18" charset="0"/>
                <a:cs typeface="Times New Roman" panose="02020603050405020304" pitchFamily="18" charset="0"/>
              </a:rPr>
              <a:t>Deboos</a:t>
            </a:r>
            <a:r>
              <a:rPr lang="en-AU" sz="2000" dirty="0">
                <a:effectLst/>
                <a:latin typeface="Aptos" panose="020B0004020202020204" pitchFamily="34" charset="0"/>
                <a:ea typeface="Times New Roman" panose="02020603050405020304" pitchFamily="18" charset="0"/>
                <a:cs typeface="Times New Roman" panose="02020603050405020304" pitchFamily="18" charset="0"/>
              </a:rPr>
              <a:t>). Sludge can be used as a textural finish or returned into recycle ( in small amounts only)</a:t>
            </a:r>
            <a:r>
              <a:rPr lang="en-US" sz="2000" dirty="0"/>
              <a:t> </a:t>
            </a:r>
          </a:p>
        </p:txBody>
      </p:sp>
    </p:spTree>
    <p:extLst>
      <p:ext uri="{BB962C8B-B14F-4D97-AF65-F5344CB8AC3E}">
        <p14:creationId xmlns:p14="http://schemas.microsoft.com/office/powerpoint/2010/main" val="22250667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1EF070-11BC-F972-58C5-499DE55B560D}"/>
              </a:ext>
            </a:extLst>
          </p:cNvPr>
          <p:cNvSpPr>
            <a:spLocks noGrp="1"/>
          </p:cNvSpPr>
          <p:nvPr>
            <p:ph type="title"/>
          </p:nvPr>
        </p:nvSpPr>
        <p:spPr/>
        <p:txBody>
          <a:bodyPr>
            <a:normAutofit/>
          </a:bodyPr>
          <a:lstStyle/>
          <a:p>
            <a:r>
              <a:rPr lang="en-US" sz="3500" dirty="0"/>
              <a:t>RECIPES – materials in different ratios for stoneware clay</a:t>
            </a:r>
          </a:p>
        </p:txBody>
      </p:sp>
      <p:sp>
        <p:nvSpPr>
          <p:cNvPr id="4" name="TextBox 3">
            <a:extLst>
              <a:ext uri="{FF2B5EF4-FFF2-40B4-BE49-F238E27FC236}">
                <a16:creationId xmlns:a16="http://schemas.microsoft.com/office/drawing/2014/main" id="{8A58A03C-E02B-2077-B1C0-4F0EF1EFF65D}"/>
              </a:ext>
            </a:extLst>
          </p:cNvPr>
          <p:cNvSpPr txBox="1"/>
          <p:nvPr/>
        </p:nvSpPr>
        <p:spPr>
          <a:xfrm>
            <a:off x="838200" y="1741807"/>
            <a:ext cx="3577390" cy="1892441"/>
          </a:xfrm>
          <a:prstGeom prst="rect">
            <a:avLst/>
          </a:prstGeom>
          <a:noFill/>
        </p:spPr>
        <p:txBody>
          <a:bodyPr wrap="square" rtlCol="0">
            <a:spAutoFit/>
          </a:bodyPr>
          <a:lstStyle/>
          <a:p>
            <a:pPr>
              <a:lnSpc>
                <a:spcPct val="150000"/>
              </a:lnSpc>
            </a:pPr>
            <a:r>
              <a:rPr lang="en-AU" sz="2000" b="1" dirty="0">
                <a:solidFill>
                  <a:schemeClr val="accent2"/>
                </a:solidFill>
                <a:effectLst/>
                <a:latin typeface="Aptos" panose="020B0004020202020204" pitchFamily="34" charset="0"/>
                <a:ea typeface="Times New Roman" panose="02020603050405020304" pitchFamily="18" charset="0"/>
                <a:cs typeface="Times New Roman" panose="02020603050405020304" pitchFamily="18" charset="0"/>
              </a:rPr>
              <a:t>2000</a:t>
            </a:r>
            <a:r>
              <a:rPr lang="en-AU" sz="2000" dirty="0">
                <a:solidFill>
                  <a:srgbClr val="121212"/>
                </a:solidFill>
                <a:effectLst/>
                <a:latin typeface="Aptos" panose="020B0004020202020204" pitchFamily="34" charset="0"/>
                <a:ea typeface="Times New Roman" panose="02020603050405020304" pitchFamily="18" charset="0"/>
                <a:cs typeface="Times New Roman" panose="02020603050405020304" pitchFamily="18" charset="0"/>
              </a:rPr>
              <a:t> grams plastic clay</a:t>
            </a:r>
            <a:endParaRPr lang="en-AU" sz="2000" dirty="0">
              <a:effectLst/>
              <a:latin typeface="Amasis MT Pro" panose="02040504050005020304" pitchFamily="18" charset="77"/>
              <a:ea typeface="Times New Roman" panose="02020603050405020304" pitchFamily="18" charset="0"/>
              <a:cs typeface="Times New Roman" panose="02020603050405020304" pitchFamily="18" charset="0"/>
            </a:endParaRPr>
          </a:p>
          <a:p>
            <a:pPr>
              <a:lnSpc>
                <a:spcPct val="150000"/>
              </a:lnSpc>
            </a:pPr>
            <a:r>
              <a:rPr lang="en-AU" sz="2000" dirty="0">
                <a:solidFill>
                  <a:srgbClr val="121212"/>
                </a:solidFill>
                <a:effectLst/>
                <a:latin typeface="Aptos" panose="020B0004020202020204" pitchFamily="34" charset="0"/>
                <a:ea typeface="Times New Roman" panose="02020603050405020304" pitchFamily="18" charset="0"/>
                <a:cs typeface="Times New Roman" panose="02020603050405020304" pitchFamily="18" charset="0"/>
              </a:rPr>
              <a:t>4 litres of warm water</a:t>
            </a:r>
            <a:endParaRPr lang="en-AU" sz="2000" dirty="0">
              <a:effectLst/>
              <a:latin typeface="Amasis MT Pro" panose="02040504050005020304" pitchFamily="18" charset="77"/>
              <a:ea typeface="Times New Roman" panose="02020603050405020304" pitchFamily="18" charset="0"/>
              <a:cs typeface="Times New Roman" panose="02020603050405020304" pitchFamily="18" charset="0"/>
            </a:endParaRPr>
          </a:p>
          <a:p>
            <a:pPr>
              <a:lnSpc>
                <a:spcPct val="150000"/>
              </a:lnSpc>
            </a:pPr>
            <a:r>
              <a:rPr lang="en-AU" sz="2000" dirty="0">
                <a:solidFill>
                  <a:srgbClr val="121212"/>
                </a:solidFill>
                <a:effectLst/>
                <a:latin typeface="Aptos" panose="020B0004020202020204" pitchFamily="34" charset="0"/>
                <a:ea typeface="Times New Roman" panose="02020603050405020304" pitchFamily="18" charset="0"/>
                <a:cs typeface="Times New Roman" panose="02020603050405020304" pitchFamily="18" charset="0"/>
              </a:rPr>
              <a:t>8 grams Sodium Silicate &amp; </a:t>
            </a:r>
          </a:p>
          <a:p>
            <a:pPr>
              <a:lnSpc>
                <a:spcPct val="150000"/>
              </a:lnSpc>
            </a:pPr>
            <a:r>
              <a:rPr lang="en-AU" sz="2000" dirty="0">
                <a:solidFill>
                  <a:srgbClr val="121212"/>
                </a:solidFill>
                <a:effectLst/>
                <a:latin typeface="Aptos" panose="020B0004020202020204" pitchFamily="34" charset="0"/>
                <a:ea typeface="Times New Roman" panose="02020603050405020304" pitchFamily="18" charset="0"/>
                <a:cs typeface="Times New Roman" panose="02020603050405020304" pitchFamily="18" charset="0"/>
              </a:rPr>
              <a:t>8 grams Soda Ash </a:t>
            </a:r>
            <a:endParaRPr lang="en-AU" sz="2000" dirty="0">
              <a:effectLst/>
              <a:latin typeface="Amasis MT Pro" panose="02040504050005020304" pitchFamily="18" charset="77"/>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0C3B342-1B19-714B-0161-1738BE2EF588}"/>
              </a:ext>
            </a:extLst>
          </p:cNvPr>
          <p:cNvSpPr txBox="1"/>
          <p:nvPr/>
        </p:nvSpPr>
        <p:spPr>
          <a:xfrm>
            <a:off x="4415590" y="1741807"/>
            <a:ext cx="3521241" cy="1892441"/>
          </a:xfrm>
          <a:prstGeom prst="rect">
            <a:avLst/>
          </a:prstGeom>
          <a:noFill/>
        </p:spPr>
        <p:txBody>
          <a:bodyPr wrap="square">
            <a:spAutoFit/>
          </a:bodyPr>
          <a:lstStyle/>
          <a:p>
            <a:pPr>
              <a:lnSpc>
                <a:spcPct val="150000"/>
              </a:lnSpc>
            </a:pPr>
            <a:r>
              <a:rPr lang="en-AU" sz="2000" b="1" dirty="0">
                <a:solidFill>
                  <a:schemeClr val="accent2"/>
                </a:solidFill>
                <a:latin typeface="Aptos" panose="020B0004020202020204" pitchFamily="34" charset="0"/>
                <a:ea typeface="Times New Roman" panose="02020603050405020304" pitchFamily="18" charset="0"/>
                <a:cs typeface="Times New Roman" panose="02020603050405020304" pitchFamily="18" charset="0"/>
              </a:rPr>
              <a:t>1</a:t>
            </a:r>
            <a:r>
              <a:rPr lang="en-AU" sz="2000" b="1" dirty="0">
                <a:solidFill>
                  <a:schemeClr val="accent2"/>
                </a:solidFill>
                <a:effectLst/>
                <a:latin typeface="Aptos" panose="020B0004020202020204" pitchFamily="34" charset="0"/>
                <a:ea typeface="Times New Roman" panose="02020603050405020304" pitchFamily="18" charset="0"/>
                <a:cs typeface="Times New Roman" panose="02020603050405020304" pitchFamily="18" charset="0"/>
              </a:rPr>
              <a:t>000</a:t>
            </a:r>
            <a:r>
              <a:rPr lang="en-AU" sz="2000" dirty="0">
                <a:solidFill>
                  <a:srgbClr val="121212"/>
                </a:solidFill>
                <a:effectLst/>
                <a:latin typeface="Aptos" panose="020B0004020202020204" pitchFamily="34" charset="0"/>
                <a:ea typeface="Times New Roman" panose="02020603050405020304" pitchFamily="18" charset="0"/>
                <a:cs typeface="Times New Roman" panose="02020603050405020304" pitchFamily="18" charset="0"/>
              </a:rPr>
              <a:t> grams plastic clay</a:t>
            </a:r>
            <a:endParaRPr lang="en-AU" sz="2000" dirty="0">
              <a:effectLst/>
              <a:latin typeface="Amasis MT Pro" panose="02040504050005020304" pitchFamily="18" charset="77"/>
              <a:ea typeface="Times New Roman" panose="02020603050405020304" pitchFamily="18" charset="0"/>
              <a:cs typeface="Times New Roman" panose="02020603050405020304" pitchFamily="18" charset="0"/>
            </a:endParaRPr>
          </a:p>
          <a:p>
            <a:pPr>
              <a:lnSpc>
                <a:spcPct val="150000"/>
              </a:lnSpc>
            </a:pPr>
            <a:r>
              <a:rPr lang="en-AU" sz="2000" dirty="0">
                <a:solidFill>
                  <a:srgbClr val="121212"/>
                </a:solidFill>
                <a:latin typeface="Aptos" panose="020B0004020202020204" pitchFamily="34" charset="0"/>
                <a:ea typeface="Times New Roman" panose="02020603050405020304" pitchFamily="18" charset="0"/>
                <a:cs typeface="Times New Roman" panose="02020603050405020304" pitchFamily="18" charset="0"/>
              </a:rPr>
              <a:t>2</a:t>
            </a:r>
            <a:r>
              <a:rPr lang="en-AU" sz="2000" dirty="0">
                <a:solidFill>
                  <a:srgbClr val="121212"/>
                </a:solidFill>
                <a:effectLst/>
                <a:latin typeface="Aptos" panose="020B0004020202020204" pitchFamily="34" charset="0"/>
                <a:ea typeface="Times New Roman" panose="02020603050405020304" pitchFamily="18" charset="0"/>
                <a:cs typeface="Times New Roman" panose="02020603050405020304" pitchFamily="18" charset="0"/>
              </a:rPr>
              <a:t> litres of warm water</a:t>
            </a:r>
            <a:endParaRPr lang="en-AU" sz="2000" dirty="0">
              <a:effectLst/>
              <a:latin typeface="Amasis MT Pro" panose="02040504050005020304" pitchFamily="18" charset="77"/>
              <a:ea typeface="Times New Roman" panose="02020603050405020304" pitchFamily="18" charset="0"/>
              <a:cs typeface="Times New Roman" panose="02020603050405020304" pitchFamily="18" charset="0"/>
            </a:endParaRPr>
          </a:p>
          <a:p>
            <a:pPr>
              <a:lnSpc>
                <a:spcPct val="150000"/>
              </a:lnSpc>
            </a:pPr>
            <a:r>
              <a:rPr lang="en-AU" sz="2000" dirty="0">
                <a:solidFill>
                  <a:srgbClr val="121212"/>
                </a:solidFill>
                <a:latin typeface="Aptos" panose="020B0004020202020204" pitchFamily="34" charset="0"/>
                <a:ea typeface="Times New Roman" panose="02020603050405020304" pitchFamily="18" charset="0"/>
                <a:cs typeface="Times New Roman" panose="02020603050405020304" pitchFamily="18" charset="0"/>
              </a:rPr>
              <a:t>4</a:t>
            </a:r>
            <a:r>
              <a:rPr lang="en-AU" sz="2000" dirty="0">
                <a:solidFill>
                  <a:srgbClr val="121212"/>
                </a:solidFill>
                <a:effectLst/>
                <a:latin typeface="Aptos" panose="020B0004020202020204" pitchFamily="34" charset="0"/>
                <a:ea typeface="Times New Roman" panose="02020603050405020304" pitchFamily="18" charset="0"/>
                <a:cs typeface="Times New Roman" panose="02020603050405020304" pitchFamily="18" charset="0"/>
              </a:rPr>
              <a:t> grams Sodium Silicate &amp; </a:t>
            </a:r>
          </a:p>
          <a:p>
            <a:pPr>
              <a:lnSpc>
                <a:spcPct val="150000"/>
              </a:lnSpc>
            </a:pPr>
            <a:r>
              <a:rPr lang="en-AU" sz="2000" dirty="0">
                <a:solidFill>
                  <a:srgbClr val="121212"/>
                </a:solidFill>
                <a:effectLst/>
                <a:latin typeface="Aptos" panose="020B0004020202020204" pitchFamily="34" charset="0"/>
                <a:ea typeface="Times New Roman" panose="02020603050405020304" pitchFamily="18" charset="0"/>
                <a:cs typeface="Times New Roman" panose="02020603050405020304" pitchFamily="18" charset="0"/>
              </a:rPr>
              <a:t>4 grams Soda Ash </a:t>
            </a:r>
            <a:endParaRPr lang="en-AU" sz="2000" dirty="0">
              <a:effectLst/>
              <a:latin typeface="Amasis MT Pro" panose="02040504050005020304" pitchFamily="18" charset="77"/>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3FD6DDC-82F8-B209-E17B-DDFF4AD61DDF}"/>
              </a:ext>
            </a:extLst>
          </p:cNvPr>
          <p:cNvSpPr txBox="1"/>
          <p:nvPr/>
        </p:nvSpPr>
        <p:spPr>
          <a:xfrm>
            <a:off x="8065169" y="1741807"/>
            <a:ext cx="3288631" cy="1892441"/>
          </a:xfrm>
          <a:prstGeom prst="rect">
            <a:avLst/>
          </a:prstGeom>
          <a:noFill/>
        </p:spPr>
        <p:txBody>
          <a:bodyPr wrap="square">
            <a:spAutoFit/>
          </a:bodyPr>
          <a:lstStyle/>
          <a:p>
            <a:pPr>
              <a:lnSpc>
                <a:spcPct val="150000"/>
              </a:lnSpc>
            </a:pPr>
            <a:r>
              <a:rPr lang="en-AU" sz="2000" b="1" dirty="0">
                <a:solidFill>
                  <a:schemeClr val="accent2"/>
                </a:solidFill>
                <a:effectLst/>
                <a:latin typeface="Aptos" panose="020B0004020202020204" pitchFamily="34" charset="0"/>
                <a:ea typeface="Times New Roman" panose="02020603050405020304" pitchFamily="18" charset="0"/>
                <a:cs typeface="Times New Roman" panose="02020603050405020304" pitchFamily="18" charset="0"/>
              </a:rPr>
              <a:t>500</a:t>
            </a:r>
            <a:r>
              <a:rPr lang="en-AU" sz="2000" dirty="0">
                <a:solidFill>
                  <a:srgbClr val="121212"/>
                </a:solidFill>
                <a:effectLst/>
                <a:latin typeface="Aptos" panose="020B0004020202020204" pitchFamily="34" charset="0"/>
                <a:ea typeface="Times New Roman" panose="02020603050405020304" pitchFamily="18" charset="0"/>
                <a:cs typeface="Times New Roman" panose="02020603050405020304" pitchFamily="18" charset="0"/>
              </a:rPr>
              <a:t> grams plastic clay</a:t>
            </a:r>
            <a:endParaRPr lang="en-AU" sz="2000" dirty="0">
              <a:effectLst/>
              <a:latin typeface="Amasis MT Pro" panose="02040504050005020304" pitchFamily="18" charset="77"/>
              <a:ea typeface="Times New Roman" panose="02020603050405020304" pitchFamily="18" charset="0"/>
              <a:cs typeface="Times New Roman" panose="02020603050405020304" pitchFamily="18" charset="0"/>
            </a:endParaRPr>
          </a:p>
          <a:p>
            <a:pPr>
              <a:lnSpc>
                <a:spcPct val="150000"/>
              </a:lnSpc>
            </a:pPr>
            <a:r>
              <a:rPr lang="en-AU" sz="2000" dirty="0">
                <a:solidFill>
                  <a:srgbClr val="121212"/>
                </a:solidFill>
                <a:effectLst/>
                <a:latin typeface="Aptos" panose="020B0004020202020204" pitchFamily="34" charset="0"/>
                <a:ea typeface="Times New Roman" panose="02020603050405020304" pitchFamily="18" charset="0"/>
                <a:cs typeface="Times New Roman" panose="02020603050405020304" pitchFamily="18" charset="0"/>
              </a:rPr>
              <a:t>1 litres of warm water</a:t>
            </a:r>
            <a:endParaRPr lang="en-AU" sz="2000" dirty="0">
              <a:effectLst/>
              <a:latin typeface="Amasis MT Pro" panose="02040504050005020304" pitchFamily="18" charset="77"/>
              <a:ea typeface="Times New Roman" panose="02020603050405020304" pitchFamily="18" charset="0"/>
              <a:cs typeface="Times New Roman" panose="02020603050405020304" pitchFamily="18" charset="0"/>
            </a:endParaRPr>
          </a:p>
          <a:p>
            <a:pPr>
              <a:lnSpc>
                <a:spcPct val="150000"/>
              </a:lnSpc>
            </a:pPr>
            <a:r>
              <a:rPr lang="en-AU" sz="2000" dirty="0">
                <a:solidFill>
                  <a:srgbClr val="121212"/>
                </a:solidFill>
                <a:effectLst/>
                <a:latin typeface="Aptos" panose="020B0004020202020204" pitchFamily="34" charset="0"/>
                <a:ea typeface="Times New Roman" panose="02020603050405020304" pitchFamily="18" charset="0"/>
                <a:cs typeface="Times New Roman" panose="02020603050405020304" pitchFamily="18" charset="0"/>
              </a:rPr>
              <a:t>2 grams Sodium Silicate &amp; </a:t>
            </a:r>
          </a:p>
          <a:p>
            <a:pPr>
              <a:lnSpc>
                <a:spcPct val="150000"/>
              </a:lnSpc>
            </a:pPr>
            <a:r>
              <a:rPr lang="en-AU" sz="2000" dirty="0">
                <a:solidFill>
                  <a:srgbClr val="121212"/>
                </a:solidFill>
                <a:effectLst/>
                <a:latin typeface="Aptos" panose="020B0004020202020204" pitchFamily="34" charset="0"/>
                <a:ea typeface="Times New Roman" panose="02020603050405020304" pitchFamily="18" charset="0"/>
                <a:cs typeface="Times New Roman" panose="02020603050405020304" pitchFamily="18" charset="0"/>
              </a:rPr>
              <a:t>2 grams Soda Ash </a:t>
            </a:r>
            <a:endParaRPr lang="en-AU" sz="2000" dirty="0">
              <a:effectLst/>
              <a:latin typeface="Amasis MT Pro" panose="02040504050005020304" pitchFamily="18" charset="77"/>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BBCB3ACF-F091-289D-35AF-F80C30ACFD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6499" y="4247258"/>
            <a:ext cx="1860396" cy="1860396"/>
          </a:xfrm>
          <a:prstGeom prst="rect">
            <a:avLst/>
          </a:prstGeom>
        </p:spPr>
      </p:pic>
      <p:sp>
        <p:nvSpPr>
          <p:cNvPr id="5" name="TextBox 4">
            <a:extLst>
              <a:ext uri="{FF2B5EF4-FFF2-40B4-BE49-F238E27FC236}">
                <a16:creationId xmlns:a16="http://schemas.microsoft.com/office/drawing/2014/main" id="{04A46181-523B-2040-553F-E55CBF4DD189}"/>
              </a:ext>
            </a:extLst>
          </p:cNvPr>
          <p:cNvSpPr txBox="1"/>
          <p:nvPr/>
        </p:nvSpPr>
        <p:spPr>
          <a:xfrm>
            <a:off x="2626895" y="5738322"/>
            <a:ext cx="5085301" cy="369332"/>
          </a:xfrm>
          <a:prstGeom prst="rect">
            <a:avLst/>
          </a:prstGeom>
          <a:noFill/>
        </p:spPr>
        <p:txBody>
          <a:bodyPr wrap="square" rtlCol="0">
            <a:spAutoFit/>
          </a:bodyPr>
          <a:lstStyle/>
          <a:p>
            <a:r>
              <a:rPr lang="en-US" dirty="0"/>
              <a:t>QR code for recipes via my website homepage</a:t>
            </a:r>
          </a:p>
        </p:txBody>
      </p:sp>
    </p:spTree>
    <p:extLst>
      <p:ext uri="{BB962C8B-B14F-4D97-AF65-F5344CB8AC3E}">
        <p14:creationId xmlns:p14="http://schemas.microsoft.com/office/powerpoint/2010/main" val="559941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1EF070-11BC-F972-58C5-499DE55B560D}"/>
              </a:ext>
            </a:extLst>
          </p:cNvPr>
          <p:cNvSpPr>
            <a:spLocks noGrp="1"/>
          </p:cNvSpPr>
          <p:nvPr>
            <p:ph type="title"/>
          </p:nvPr>
        </p:nvSpPr>
        <p:spPr/>
        <p:txBody>
          <a:bodyPr>
            <a:normAutofit/>
          </a:bodyPr>
          <a:lstStyle/>
          <a:p>
            <a:r>
              <a:rPr lang="en-US" sz="3500" dirty="0"/>
              <a:t>RECIPES – ball clay &amp; self sourced clay</a:t>
            </a:r>
          </a:p>
        </p:txBody>
      </p:sp>
      <p:sp>
        <p:nvSpPr>
          <p:cNvPr id="4" name="TextBox 3">
            <a:extLst>
              <a:ext uri="{FF2B5EF4-FFF2-40B4-BE49-F238E27FC236}">
                <a16:creationId xmlns:a16="http://schemas.microsoft.com/office/drawing/2014/main" id="{8A58A03C-E02B-2077-B1C0-4F0EF1EFF65D}"/>
              </a:ext>
            </a:extLst>
          </p:cNvPr>
          <p:cNvSpPr txBox="1"/>
          <p:nvPr/>
        </p:nvSpPr>
        <p:spPr>
          <a:xfrm>
            <a:off x="715879" y="1388520"/>
            <a:ext cx="3577390" cy="1323439"/>
          </a:xfrm>
          <a:prstGeom prst="rect">
            <a:avLst/>
          </a:prstGeom>
          <a:noFill/>
        </p:spPr>
        <p:txBody>
          <a:bodyPr wrap="square" rtlCol="0">
            <a:spAutoFit/>
          </a:bodyPr>
          <a:lstStyle/>
          <a:p>
            <a:pPr>
              <a:lnSpc>
                <a:spcPct val="150000"/>
              </a:lnSpc>
            </a:pPr>
            <a:r>
              <a:rPr lang="en-AU" sz="2000" dirty="0">
                <a:solidFill>
                  <a:schemeClr val="accent2"/>
                </a:solidFill>
                <a:effectLst/>
                <a:latin typeface="Aptos" panose="020B0004020202020204" pitchFamily="34" charset="0"/>
                <a:ea typeface="Times New Roman" panose="02020603050405020304" pitchFamily="18" charset="0"/>
                <a:cs typeface="Times New Roman" panose="02020603050405020304" pitchFamily="18" charset="0"/>
              </a:rPr>
              <a:t>600 grams </a:t>
            </a:r>
            <a:r>
              <a:rPr lang="en-AU" sz="2000" b="1" dirty="0">
                <a:solidFill>
                  <a:schemeClr val="accent2"/>
                </a:solidFill>
                <a:effectLst/>
                <a:latin typeface="Aptos" panose="020B0004020202020204" pitchFamily="34" charset="0"/>
                <a:ea typeface="Times New Roman" panose="02020603050405020304" pitchFamily="18" charset="0"/>
                <a:cs typeface="Times New Roman" panose="02020603050405020304" pitchFamily="18" charset="0"/>
              </a:rPr>
              <a:t>ball clay</a:t>
            </a:r>
            <a:endParaRPr lang="en-AU" sz="2000" b="1" dirty="0">
              <a:solidFill>
                <a:schemeClr val="accent2"/>
              </a:solidFill>
              <a:effectLst/>
              <a:latin typeface="Amasis MT Pro" panose="02040504050005020304" pitchFamily="18" charset="77"/>
              <a:ea typeface="Times New Roman" panose="02020603050405020304" pitchFamily="18" charset="0"/>
              <a:cs typeface="Times New Roman" panose="02020603050405020304" pitchFamily="18" charset="0"/>
            </a:endParaRPr>
          </a:p>
          <a:p>
            <a:pPr>
              <a:lnSpc>
                <a:spcPct val="150000"/>
              </a:lnSpc>
            </a:pPr>
            <a:r>
              <a:rPr lang="en-AU" sz="2000" dirty="0">
                <a:solidFill>
                  <a:srgbClr val="121212"/>
                </a:solidFill>
                <a:effectLst/>
                <a:latin typeface="Aptos" panose="020B0004020202020204" pitchFamily="34" charset="0"/>
                <a:ea typeface="Times New Roman" panose="02020603050405020304" pitchFamily="18" charset="0"/>
                <a:cs typeface="Times New Roman" panose="02020603050405020304" pitchFamily="18" charset="0"/>
              </a:rPr>
              <a:t>1000 ml water</a:t>
            </a:r>
            <a:endParaRPr lang="en-AU" sz="2000" dirty="0">
              <a:effectLst/>
              <a:latin typeface="Amasis MT Pro" panose="02040504050005020304" pitchFamily="18" charset="77"/>
              <a:ea typeface="Times New Roman" panose="02020603050405020304" pitchFamily="18" charset="0"/>
              <a:cs typeface="Times New Roman" panose="02020603050405020304" pitchFamily="18" charset="0"/>
            </a:endParaRPr>
          </a:p>
          <a:p>
            <a:r>
              <a:rPr lang="en-AU" sz="2000" dirty="0">
                <a:solidFill>
                  <a:srgbClr val="121212"/>
                </a:solidFill>
                <a:effectLst/>
                <a:latin typeface="Aptos" panose="020B0004020202020204" pitchFamily="34" charset="0"/>
                <a:ea typeface="Times New Roman" panose="02020603050405020304" pitchFamily="18" charset="0"/>
                <a:cs typeface="Times New Roman" panose="02020603050405020304" pitchFamily="18" charset="0"/>
              </a:rPr>
              <a:t>6 grams Sodium Silicate</a:t>
            </a:r>
            <a:r>
              <a:rPr lang="en-AU" sz="2000" dirty="0">
                <a:effectLst/>
              </a:rPr>
              <a:t> </a:t>
            </a:r>
            <a:endParaRPr lang="en-AU" sz="2000" dirty="0">
              <a:effectLst/>
              <a:latin typeface="Amasis MT Pro" panose="02040504050005020304" pitchFamily="18" charset="77"/>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0C3B342-1B19-714B-0161-1738BE2EF588}"/>
              </a:ext>
            </a:extLst>
          </p:cNvPr>
          <p:cNvSpPr txBox="1"/>
          <p:nvPr/>
        </p:nvSpPr>
        <p:spPr>
          <a:xfrm>
            <a:off x="4170948" y="1379190"/>
            <a:ext cx="7513052" cy="1430776"/>
          </a:xfrm>
          <a:prstGeom prst="rect">
            <a:avLst/>
          </a:prstGeom>
          <a:noFill/>
        </p:spPr>
        <p:txBody>
          <a:bodyPr wrap="square">
            <a:spAutoFit/>
          </a:bodyPr>
          <a:lstStyle/>
          <a:p>
            <a:pPr>
              <a:lnSpc>
                <a:spcPct val="150000"/>
              </a:lnSpc>
            </a:pPr>
            <a:r>
              <a:rPr lang="en-AU" sz="2000" dirty="0">
                <a:solidFill>
                  <a:schemeClr val="accent2"/>
                </a:solidFill>
                <a:effectLst/>
                <a:latin typeface="Aptos" panose="020B0004020202020204" pitchFamily="34" charset="0"/>
                <a:ea typeface="Times New Roman" panose="02020603050405020304" pitchFamily="18" charset="0"/>
                <a:cs typeface="Times New Roman" panose="02020603050405020304" pitchFamily="18" charset="0"/>
              </a:rPr>
              <a:t>1500 grams </a:t>
            </a:r>
            <a:r>
              <a:rPr lang="en-AU" sz="2000" b="1" dirty="0">
                <a:solidFill>
                  <a:schemeClr val="accent2"/>
                </a:solidFill>
                <a:effectLst/>
                <a:latin typeface="Aptos" panose="020B0004020202020204" pitchFamily="34" charset="0"/>
                <a:ea typeface="Times New Roman" panose="02020603050405020304" pitchFamily="18" charset="0"/>
                <a:cs typeface="Times New Roman" panose="02020603050405020304" pitchFamily="18" charset="0"/>
              </a:rPr>
              <a:t>ball clay </a:t>
            </a:r>
            <a:r>
              <a:rPr lang="en-AU" sz="1200" dirty="0">
                <a:solidFill>
                  <a:srgbClr val="121212"/>
                </a:solidFill>
                <a:effectLst/>
                <a:latin typeface="Aptos" panose="020B0004020202020204" pitchFamily="34" charset="0"/>
                <a:ea typeface="Times New Roman" panose="02020603050405020304" pitchFamily="18" charset="0"/>
                <a:cs typeface="Times New Roman" panose="02020603050405020304" pitchFamily="18" charset="0"/>
              </a:rPr>
              <a:t>Ref. Jeremey Randall &amp; Peter Pinnell, USA (quartered &amp; rounded into metric)</a:t>
            </a:r>
            <a:endParaRPr lang="en-AU" sz="1200" dirty="0">
              <a:effectLst/>
              <a:latin typeface="Amasis MT Pro" panose="02040504050005020304" pitchFamily="18" charset="77"/>
              <a:ea typeface="Times New Roman" panose="02020603050405020304" pitchFamily="18" charset="0"/>
              <a:cs typeface="Times New Roman" panose="02020603050405020304" pitchFamily="18" charset="0"/>
            </a:endParaRPr>
          </a:p>
          <a:p>
            <a:pPr>
              <a:lnSpc>
                <a:spcPct val="150000"/>
              </a:lnSpc>
            </a:pPr>
            <a:r>
              <a:rPr lang="en-AU" sz="2000" dirty="0">
                <a:solidFill>
                  <a:srgbClr val="121212"/>
                </a:solidFill>
                <a:effectLst/>
                <a:latin typeface="Aptos" panose="020B0004020202020204" pitchFamily="34" charset="0"/>
                <a:ea typeface="Times New Roman" panose="02020603050405020304" pitchFamily="18" charset="0"/>
                <a:cs typeface="Times New Roman" panose="02020603050405020304" pitchFamily="18" charset="0"/>
              </a:rPr>
              <a:t>1500 ml water</a:t>
            </a:r>
            <a:endParaRPr lang="en-AU" sz="2000" dirty="0">
              <a:effectLst/>
              <a:latin typeface="Amasis MT Pro" panose="02040504050005020304" pitchFamily="18" charset="77"/>
              <a:ea typeface="Times New Roman" panose="02020603050405020304" pitchFamily="18" charset="0"/>
              <a:cs typeface="Times New Roman" panose="02020603050405020304" pitchFamily="18" charset="0"/>
            </a:endParaRPr>
          </a:p>
          <a:p>
            <a:pPr>
              <a:lnSpc>
                <a:spcPct val="150000"/>
              </a:lnSpc>
            </a:pPr>
            <a:r>
              <a:rPr lang="en-AU" sz="2000" dirty="0">
                <a:solidFill>
                  <a:srgbClr val="121212"/>
                </a:solidFill>
                <a:effectLst/>
                <a:latin typeface="Aptos" panose="020B0004020202020204" pitchFamily="34" charset="0"/>
                <a:ea typeface="Times New Roman" panose="02020603050405020304" pitchFamily="18" charset="0"/>
                <a:cs typeface="Times New Roman" panose="02020603050405020304" pitchFamily="18" charset="0"/>
              </a:rPr>
              <a:t>11 grams Sodium Silicate</a:t>
            </a:r>
            <a:endParaRPr lang="en-AU" sz="2000" dirty="0">
              <a:effectLst/>
              <a:latin typeface="Amasis MT Pro" panose="02040504050005020304" pitchFamily="18" charset="77"/>
              <a:ea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002B58B3-6D60-3100-E6F5-4CAFFCE10F6D}"/>
              </a:ext>
            </a:extLst>
          </p:cNvPr>
          <p:cNvSpPr txBox="1"/>
          <p:nvPr/>
        </p:nvSpPr>
        <p:spPr>
          <a:xfrm>
            <a:off x="715879" y="3546463"/>
            <a:ext cx="2871537" cy="2246769"/>
          </a:xfrm>
          <a:prstGeom prst="rect">
            <a:avLst/>
          </a:prstGeom>
          <a:noFill/>
        </p:spPr>
        <p:txBody>
          <a:bodyPr wrap="square" rtlCol="0">
            <a:spAutoFit/>
          </a:bodyPr>
          <a:lstStyle/>
          <a:p>
            <a:pPr>
              <a:lnSpc>
                <a:spcPct val="150000"/>
              </a:lnSpc>
            </a:pPr>
            <a:r>
              <a:rPr lang="en-AU" sz="2000" dirty="0">
                <a:solidFill>
                  <a:schemeClr val="accent2"/>
                </a:solidFill>
                <a:effectLst/>
                <a:latin typeface="Aptos" panose="020B0004020202020204" pitchFamily="34" charset="0"/>
                <a:ea typeface="Times New Roman" panose="02020603050405020304" pitchFamily="18" charset="0"/>
                <a:cs typeface="Times New Roman" panose="02020603050405020304" pitchFamily="18" charset="0"/>
              </a:rPr>
              <a:t>400 grams sourced clay</a:t>
            </a:r>
            <a:endParaRPr lang="en-AU" sz="2000" dirty="0">
              <a:solidFill>
                <a:schemeClr val="accent2"/>
              </a:solidFill>
              <a:effectLst/>
              <a:latin typeface="Amasis MT Pro" panose="02040504050005020304" pitchFamily="18" charset="77"/>
              <a:ea typeface="Times New Roman" panose="02020603050405020304" pitchFamily="18" charset="0"/>
              <a:cs typeface="Times New Roman" panose="02020603050405020304" pitchFamily="18" charset="0"/>
            </a:endParaRPr>
          </a:p>
          <a:p>
            <a:pPr>
              <a:lnSpc>
                <a:spcPct val="150000"/>
              </a:lnSpc>
            </a:pPr>
            <a:r>
              <a:rPr lang="en-AU" sz="2000" dirty="0">
                <a:solidFill>
                  <a:srgbClr val="121212"/>
                </a:solidFill>
                <a:effectLst/>
                <a:latin typeface="Aptos" panose="020B0004020202020204" pitchFamily="34" charset="0"/>
                <a:ea typeface="Times New Roman" panose="02020603050405020304" pitchFamily="18" charset="0"/>
                <a:cs typeface="Times New Roman" panose="02020603050405020304" pitchFamily="18" charset="0"/>
              </a:rPr>
              <a:t>I litre water</a:t>
            </a:r>
            <a:endParaRPr lang="en-AU" sz="2000" dirty="0">
              <a:effectLst/>
              <a:latin typeface="Amasis MT Pro" panose="02040504050005020304" pitchFamily="18" charset="77"/>
              <a:ea typeface="Times New Roman" panose="02020603050405020304" pitchFamily="18" charset="0"/>
              <a:cs typeface="Times New Roman" panose="02020603050405020304" pitchFamily="18" charset="0"/>
            </a:endParaRPr>
          </a:p>
          <a:p>
            <a:pPr>
              <a:lnSpc>
                <a:spcPct val="150000"/>
              </a:lnSpc>
            </a:pPr>
            <a:r>
              <a:rPr lang="en-AU" sz="2000" dirty="0">
                <a:solidFill>
                  <a:srgbClr val="121212"/>
                </a:solidFill>
                <a:effectLst/>
                <a:latin typeface="Aptos" panose="020B0004020202020204" pitchFamily="34" charset="0"/>
                <a:ea typeface="Times New Roman" panose="02020603050405020304" pitchFamily="18" charset="0"/>
                <a:cs typeface="Times New Roman" panose="02020603050405020304" pitchFamily="18" charset="0"/>
              </a:rPr>
              <a:t>6 grams Sodium </a:t>
            </a:r>
            <a:endParaRPr lang="en-AU" sz="2000" dirty="0">
              <a:effectLst/>
              <a:latin typeface="Amasis MT Pro" panose="02040504050005020304" pitchFamily="18" charset="77"/>
              <a:ea typeface="Times New Roman" panose="02020603050405020304" pitchFamily="18" charset="0"/>
              <a:cs typeface="Times New Roman" panose="02020603050405020304" pitchFamily="18" charset="0"/>
            </a:endParaRPr>
          </a:p>
          <a:p>
            <a:pPr>
              <a:lnSpc>
                <a:spcPct val="150000"/>
              </a:lnSpc>
            </a:pPr>
            <a:r>
              <a:rPr lang="en-AU" sz="2000" dirty="0">
                <a:solidFill>
                  <a:srgbClr val="121212"/>
                </a:solidFill>
                <a:effectLst/>
                <a:latin typeface="Aptos" panose="020B0004020202020204" pitchFamily="34" charset="0"/>
                <a:ea typeface="Times New Roman" panose="02020603050405020304" pitchFamily="18" charset="0"/>
                <a:cs typeface="Times New Roman" panose="02020603050405020304" pitchFamily="18" charset="0"/>
              </a:rPr>
              <a:t>2 grams Sodium Silicate</a:t>
            </a:r>
            <a:endParaRPr lang="en-AU" sz="2000" dirty="0">
              <a:effectLst/>
              <a:latin typeface="Amasis MT Pro" panose="02040504050005020304" pitchFamily="18" charset="77"/>
              <a:ea typeface="Times New Roman" panose="02020603050405020304" pitchFamily="18" charset="0"/>
              <a:cs typeface="Times New Roman" panose="02020603050405020304" pitchFamily="18" charset="0"/>
            </a:endParaRPr>
          </a:p>
          <a:p>
            <a:r>
              <a:rPr lang="en-AU" sz="2000" dirty="0">
                <a:solidFill>
                  <a:srgbClr val="121212"/>
                </a:solidFill>
                <a:effectLst/>
                <a:latin typeface="Aptos" panose="020B0004020202020204" pitchFamily="34" charset="0"/>
                <a:ea typeface="Times New Roman" panose="02020603050405020304" pitchFamily="18" charset="0"/>
                <a:cs typeface="Times New Roman" panose="02020603050405020304" pitchFamily="18" charset="0"/>
              </a:rPr>
              <a:t>2 grams Soda Ash</a:t>
            </a:r>
            <a:r>
              <a:rPr lang="en-AU" sz="2000" dirty="0">
                <a:effectLst/>
              </a:rPr>
              <a:t> </a:t>
            </a:r>
            <a:endParaRPr lang="en-US" sz="2000" dirty="0"/>
          </a:p>
        </p:txBody>
      </p:sp>
      <p:sp>
        <p:nvSpPr>
          <p:cNvPr id="5" name="TextBox 4">
            <a:extLst>
              <a:ext uri="{FF2B5EF4-FFF2-40B4-BE49-F238E27FC236}">
                <a16:creationId xmlns:a16="http://schemas.microsoft.com/office/drawing/2014/main" id="{D7BF25DB-446B-F3A9-1F1C-F5BDF9D17BF2}"/>
              </a:ext>
            </a:extLst>
          </p:cNvPr>
          <p:cNvSpPr txBox="1"/>
          <p:nvPr/>
        </p:nvSpPr>
        <p:spPr>
          <a:xfrm>
            <a:off x="4170948" y="3544909"/>
            <a:ext cx="6551194" cy="2708434"/>
          </a:xfrm>
          <a:prstGeom prst="rect">
            <a:avLst/>
          </a:prstGeom>
          <a:noFill/>
        </p:spPr>
        <p:txBody>
          <a:bodyPr wrap="square" rtlCol="0">
            <a:spAutoFit/>
          </a:bodyPr>
          <a:lstStyle/>
          <a:p>
            <a:pPr>
              <a:lnSpc>
                <a:spcPct val="150000"/>
              </a:lnSpc>
            </a:pPr>
            <a:r>
              <a:rPr lang="en-AU" sz="2000" dirty="0">
                <a:solidFill>
                  <a:schemeClr val="accent2"/>
                </a:solidFill>
                <a:effectLst/>
                <a:latin typeface="Aptos" panose="020B0004020202020204" pitchFamily="34" charset="0"/>
                <a:ea typeface="Times New Roman" panose="02020603050405020304" pitchFamily="18" charset="0"/>
                <a:cs typeface="Times New Roman" panose="02020603050405020304" pitchFamily="18" charset="0"/>
              </a:rPr>
              <a:t>Robyn’s In the Field </a:t>
            </a:r>
            <a:r>
              <a:rPr lang="en-AU" sz="2000" dirty="0">
                <a:solidFill>
                  <a:schemeClr val="accent2"/>
                </a:solidFill>
                <a:latin typeface="Aptos" panose="020B0004020202020204" pitchFamily="34" charset="0"/>
                <a:ea typeface="Times New Roman" panose="02020603050405020304" pitchFamily="18" charset="0"/>
                <a:cs typeface="Times New Roman" panose="02020603050405020304" pitchFamily="18" charset="0"/>
              </a:rPr>
              <a:t>Method</a:t>
            </a:r>
            <a:endParaRPr lang="en-AU" sz="2000" dirty="0">
              <a:solidFill>
                <a:schemeClr val="accent2"/>
              </a:solidFill>
              <a:effectLst/>
              <a:latin typeface="Amasis MT Pro" panose="02040504050005020304" pitchFamily="18" charset="77"/>
              <a:ea typeface="Times New Roman" panose="02020603050405020304" pitchFamily="18" charset="0"/>
              <a:cs typeface="Times New Roman" panose="02020603050405020304" pitchFamily="18" charset="0"/>
            </a:endParaRPr>
          </a:p>
          <a:p>
            <a:pPr>
              <a:lnSpc>
                <a:spcPct val="150000"/>
              </a:lnSpc>
            </a:pPr>
            <a:r>
              <a:rPr lang="en-AU" sz="2000" dirty="0">
                <a:solidFill>
                  <a:srgbClr val="121212"/>
                </a:solidFill>
                <a:effectLst/>
                <a:latin typeface="Aptos" panose="020B0004020202020204" pitchFamily="34" charset="0"/>
                <a:ea typeface="Times New Roman" panose="02020603050405020304" pitchFamily="18" charset="0"/>
                <a:cs typeface="Times New Roman" panose="02020603050405020304" pitchFamily="18" charset="0"/>
              </a:rPr>
              <a:t>1 part clay</a:t>
            </a:r>
            <a:endParaRPr lang="en-AU" sz="2000" dirty="0">
              <a:effectLst/>
              <a:latin typeface="Amasis MT Pro" panose="02040504050005020304" pitchFamily="18" charset="77"/>
              <a:ea typeface="Times New Roman" panose="02020603050405020304" pitchFamily="18" charset="0"/>
              <a:cs typeface="Times New Roman" panose="02020603050405020304" pitchFamily="18" charset="0"/>
            </a:endParaRPr>
          </a:p>
          <a:p>
            <a:pPr>
              <a:lnSpc>
                <a:spcPct val="150000"/>
              </a:lnSpc>
            </a:pPr>
            <a:r>
              <a:rPr lang="en-AU" sz="2000" dirty="0">
                <a:solidFill>
                  <a:srgbClr val="121212"/>
                </a:solidFill>
                <a:effectLst/>
                <a:latin typeface="Aptos" panose="020B0004020202020204" pitchFamily="34" charset="0"/>
                <a:ea typeface="Times New Roman" panose="02020603050405020304" pitchFamily="18" charset="0"/>
                <a:cs typeface="Times New Roman" panose="02020603050405020304" pitchFamily="18" charset="0"/>
              </a:rPr>
              <a:t>2-3 parts water (more water for heavier clay bodies)</a:t>
            </a:r>
            <a:endParaRPr lang="en-AU" sz="2000" dirty="0">
              <a:effectLst/>
              <a:latin typeface="Amasis MT Pro" panose="02040504050005020304" pitchFamily="18" charset="77"/>
              <a:ea typeface="Times New Roman" panose="02020603050405020304" pitchFamily="18" charset="0"/>
              <a:cs typeface="Times New Roman" panose="02020603050405020304" pitchFamily="18" charset="0"/>
            </a:endParaRPr>
          </a:p>
          <a:p>
            <a:pPr>
              <a:lnSpc>
                <a:spcPct val="150000"/>
              </a:lnSpc>
            </a:pPr>
            <a:r>
              <a:rPr lang="en-AU" sz="2000" dirty="0">
                <a:solidFill>
                  <a:srgbClr val="121212"/>
                </a:solidFill>
                <a:effectLst/>
                <a:latin typeface="Aptos" panose="020B0004020202020204" pitchFamily="34" charset="0"/>
                <a:ea typeface="Times New Roman" panose="02020603050405020304" pitchFamily="18" charset="0"/>
                <a:cs typeface="Times New Roman" panose="02020603050405020304" pitchFamily="18" charset="0"/>
              </a:rPr>
              <a:t>½ teaspoon/drip per litre of water Sodium Silicate</a:t>
            </a:r>
            <a:endParaRPr lang="en-AU" sz="2000" dirty="0">
              <a:effectLst/>
              <a:latin typeface="Amasis MT Pro" panose="02040504050005020304" pitchFamily="18" charset="77"/>
              <a:ea typeface="Times New Roman" panose="02020603050405020304" pitchFamily="18" charset="0"/>
              <a:cs typeface="Times New Roman" panose="02020603050405020304" pitchFamily="18" charset="0"/>
            </a:endParaRPr>
          </a:p>
          <a:p>
            <a:pPr>
              <a:lnSpc>
                <a:spcPct val="150000"/>
              </a:lnSpc>
            </a:pPr>
            <a:r>
              <a:rPr lang="en-AU" sz="2000" dirty="0">
                <a:solidFill>
                  <a:srgbClr val="121212"/>
                </a:solidFill>
                <a:effectLst/>
                <a:latin typeface="Aptos" panose="020B0004020202020204" pitchFamily="34" charset="0"/>
                <a:ea typeface="Times New Roman" panose="02020603050405020304" pitchFamily="18" charset="0"/>
                <a:cs typeface="Times New Roman" panose="02020603050405020304" pitchFamily="18" charset="0"/>
              </a:rPr>
              <a:t>½ teaspoon per litre of water Soda Ash </a:t>
            </a:r>
            <a:endParaRPr lang="en-AU" sz="2000" dirty="0">
              <a:effectLst/>
              <a:latin typeface="Amasis MT Pro" panose="02040504050005020304" pitchFamily="18" charset="77"/>
              <a:ea typeface="Times New Roman" panose="02020603050405020304" pitchFamily="18" charset="0"/>
              <a:cs typeface="Times New Roman" panose="02020603050405020304" pitchFamily="18" charset="0"/>
            </a:endParaRPr>
          </a:p>
          <a:p>
            <a:endParaRPr lang="en-US" sz="2000" dirty="0"/>
          </a:p>
        </p:txBody>
      </p:sp>
    </p:spTree>
    <p:extLst>
      <p:ext uri="{BB962C8B-B14F-4D97-AF65-F5344CB8AC3E}">
        <p14:creationId xmlns:p14="http://schemas.microsoft.com/office/powerpoint/2010/main" val="1873522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E46F721-3785-414D-8697-16AF490E6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7DAACD-015D-267A-A8F2-C5FA66B5B67B}"/>
              </a:ext>
            </a:extLst>
          </p:cNvPr>
          <p:cNvSpPr>
            <a:spLocks noGrp="1"/>
          </p:cNvSpPr>
          <p:nvPr>
            <p:ph type="title"/>
          </p:nvPr>
        </p:nvSpPr>
        <p:spPr>
          <a:xfrm>
            <a:off x="7549821" y="3286979"/>
            <a:ext cx="4058544" cy="2380681"/>
          </a:xfrm>
        </p:spPr>
        <p:txBody>
          <a:bodyPr vert="horz" lIns="91440" tIns="45720" rIns="91440" bIns="45720" rtlCol="0" anchor="b">
            <a:noAutofit/>
          </a:bodyPr>
          <a:lstStyle/>
          <a:p>
            <a:pPr algn="ctr"/>
            <a:r>
              <a:rPr lang="en-US" sz="3500" dirty="0">
                <a:solidFill>
                  <a:schemeClr val="tx1">
                    <a:lumMod val="85000"/>
                    <a:lumOff val="15000"/>
                  </a:schemeClr>
                </a:solidFill>
              </a:rPr>
              <a:t>Demonstration clay </a:t>
            </a:r>
            <a:br>
              <a:rPr lang="en-US" sz="3500" dirty="0">
                <a:solidFill>
                  <a:schemeClr val="tx1">
                    <a:lumMod val="85000"/>
                    <a:lumOff val="15000"/>
                  </a:schemeClr>
                </a:solidFill>
              </a:rPr>
            </a:br>
            <a:br>
              <a:rPr lang="en-US" sz="3500" dirty="0">
                <a:solidFill>
                  <a:schemeClr val="tx1">
                    <a:lumMod val="85000"/>
                    <a:lumOff val="15000"/>
                  </a:schemeClr>
                </a:solidFill>
              </a:rPr>
            </a:br>
            <a:r>
              <a:rPr lang="en-US" sz="3500" dirty="0" err="1">
                <a:solidFill>
                  <a:schemeClr val="tx1">
                    <a:lumMod val="85000"/>
                    <a:lumOff val="15000"/>
                  </a:schemeClr>
                </a:solidFill>
              </a:rPr>
              <a:t>Bennetts</a:t>
            </a:r>
            <a:r>
              <a:rPr lang="en-US" sz="3500" dirty="0">
                <a:solidFill>
                  <a:schemeClr val="tx1">
                    <a:lumMod val="85000"/>
                    <a:lumOff val="15000"/>
                  </a:schemeClr>
                </a:solidFill>
              </a:rPr>
              <a:t> Potters Clay South Australia </a:t>
            </a:r>
            <a:br>
              <a:rPr lang="en-US" sz="3500" dirty="0">
                <a:solidFill>
                  <a:schemeClr val="tx1">
                    <a:lumMod val="85000"/>
                    <a:lumOff val="15000"/>
                  </a:schemeClr>
                </a:solidFill>
              </a:rPr>
            </a:br>
            <a:br>
              <a:rPr lang="en-US" sz="3500" dirty="0">
                <a:solidFill>
                  <a:schemeClr val="tx1">
                    <a:lumMod val="85000"/>
                    <a:lumOff val="15000"/>
                  </a:schemeClr>
                </a:solidFill>
              </a:rPr>
            </a:br>
            <a:r>
              <a:rPr lang="en-US" sz="3500" dirty="0">
                <a:solidFill>
                  <a:schemeClr val="tx1">
                    <a:lumMod val="85000"/>
                    <a:lumOff val="15000"/>
                  </a:schemeClr>
                </a:solidFill>
              </a:rPr>
              <a:t>Terracotta </a:t>
            </a:r>
          </a:p>
        </p:txBody>
      </p:sp>
      <p:pic>
        <p:nvPicPr>
          <p:cNvPr id="4" name="Picture 3" descr="A bag of clay and a grater&#10;&#10;Description automatically generated">
            <a:extLst>
              <a:ext uri="{FF2B5EF4-FFF2-40B4-BE49-F238E27FC236}">
                <a16:creationId xmlns:a16="http://schemas.microsoft.com/office/drawing/2014/main" id="{F4F35F4F-EB1C-3A8F-5F33-0BA840580FE4}"/>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0" y="1"/>
            <a:ext cx="7665573" cy="6857999"/>
          </a:xfrm>
          <a:custGeom>
            <a:avLst/>
            <a:gdLst/>
            <a:ahLst/>
            <a:cxnLst/>
            <a:rect l="l" t="t" r="r" b="b"/>
            <a:pathLst>
              <a:path w="7665593" h="6857999">
                <a:moveTo>
                  <a:pt x="0" y="0"/>
                </a:moveTo>
                <a:lnTo>
                  <a:pt x="7363783" y="0"/>
                </a:lnTo>
                <a:lnTo>
                  <a:pt x="7372954" y="18152"/>
                </a:lnTo>
                <a:cubicBezTo>
                  <a:pt x="7378508" y="27417"/>
                  <a:pt x="7383821" y="35694"/>
                  <a:pt x="7386404" y="41707"/>
                </a:cubicBezTo>
                <a:lnTo>
                  <a:pt x="7389058" y="60832"/>
                </a:lnTo>
                <a:lnTo>
                  <a:pt x="7394074" y="60137"/>
                </a:lnTo>
                <a:lnTo>
                  <a:pt x="7394443" y="67241"/>
                </a:lnTo>
                <a:lnTo>
                  <a:pt x="7394565" y="83099"/>
                </a:lnTo>
                <a:cubicBezTo>
                  <a:pt x="7395324" y="92994"/>
                  <a:pt x="7394122" y="120511"/>
                  <a:pt x="7395957" y="130584"/>
                </a:cubicBezTo>
                <a:cubicBezTo>
                  <a:pt x="7401306" y="133490"/>
                  <a:pt x="7404223" y="137975"/>
                  <a:pt x="7405574" y="143540"/>
                </a:cubicBezTo>
                <a:lnTo>
                  <a:pt x="7405725" y="155795"/>
                </a:lnTo>
                <a:lnTo>
                  <a:pt x="7418615" y="226869"/>
                </a:lnTo>
                <a:lnTo>
                  <a:pt x="7419579" y="236641"/>
                </a:lnTo>
                <a:lnTo>
                  <a:pt x="7423900" y="241933"/>
                </a:lnTo>
                <a:cubicBezTo>
                  <a:pt x="7424763" y="245974"/>
                  <a:pt x="7424206" y="257579"/>
                  <a:pt x="7424760" y="260885"/>
                </a:cubicBezTo>
                <a:cubicBezTo>
                  <a:pt x="7425580" y="261177"/>
                  <a:pt x="7426400" y="261469"/>
                  <a:pt x="7427220" y="261761"/>
                </a:cubicBezTo>
                <a:cubicBezTo>
                  <a:pt x="7431152" y="272291"/>
                  <a:pt x="7444241" y="311893"/>
                  <a:pt x="7448344" y="324055"/>
                </a:cubicBezTo>
                <a:cubicBezTo>
                  <a:pt x="7444563" y="326484"/>
                  <a:pt x="7450535" y="331924"/>
                  <a:pt x="7451833" y="334727"/>
                </a:cubicBezTo>
                <a:cubicBezTo>
                  <a:pt x="7449286" y="335161"/>
                  <a:pt x="7448510" y="341947"/>
                  <a:pt x="7450776" y="343948"/>
                </a:cubicBezTo>
                <a:cubicBezTo>
                  <a:pt x="7463202" y="391652"/>
                  <a:pt x="7437523" y="367773"/>
                  <a:pt x="7453791" y="395003"/>
                </a:cubicBezTo>
                <a:cubicBezTo>
                  <a:pt x="7454869" y="399820"/>
                  <a:pt x="7453841" y="403723"/>
                  <a:pt x="7451939" y="407147"/>
                </a:cubicBezTo>
                <a:lnTo>
                  <a:pt x="7448030" y="412254"/>
                </a:lnTo>
                <a:lnTo>
                  <a:pt x="7455416" y="432021"/>
                </a:lnTo>
                <a:cubicBezTo>
                  <a:pt x="7457991" y="441758"/>
                  <a:pt x="7459699" y="452007"/>
                  <a:pt x="7460479" y="462523"/>
                </a:cubicBezTo>
                <a:cubicBezTo>
                  <a:pt x="7455275" y="464882"/>
                  <a:pt x="7462669" y="473136"/>
                  <a:pt x="7464133" y="477020"/>
                </a:cubicBezTo>
                <a:cubicBezTo>
                  <a:pt x="7460734" y="477060"/>
                  <a:pt x="7459104" y="485663"/>
                  <a:pt x="7461914" y="488716"/>
                </a:cubicBezTo>
                <a:cubicBezTo>
                  <a:pt x="7474065" y="552879"/>
                  <a:pt x="7442314" y="516775"/>
                  <a:pt x="7461353" y="555280"/>
                </a:cubicBezTo>
                <a:cubicBezTo>
                  <a:pt x="7462345" y="561721"/>
                  <a:pt x="7460642" y="566553"/>
                  <a:pt x="7457829" y="570585"/>
                </a:cubicBezTo>
                <a:lnTo>
                  <a:pt x="7450804" y="577839"/>
                </a:lnTo>
                <a:lnTo>
                  <a:pt x="7453309" y="583524"/>
                </a:lnTo>
                <a:cubicBezTo>
                  <a:pt x="7453505" y="604977"/>
                  <a:pt x="7446306" y="611303"/>
                  <a:pt x="7453558" y="623785"/>
                </a:cubicBezTo>
                <a:cubicBezTo>
                  <a:pt x="7438483" y="642230"/>
                  <a:pt x="7452055" y="636019"/>
                  <a:pt x="7454362" y="650049"/>
                </a:cubicBezTo>
                <a:cubicBezTo>
                  <a:pt x="7457368" y="661117"/>
                  <a:pt x="7463152" y="640798"/>
                  <a:pt x="7464006" y="651645"/>
                </a:cubicBezTo>
                <a:cubicBezTo>
                  <a:pt x="7460114" y="663380"/>
                  <a:pt x="7472201" y="662829"/>
                  <a:pt x="7467442" y="675032"/>
                </a:cubicBezTo>
                <a:cubicBezTo>
                  <a:pt x="7458335" y="672068"/>
                  <a:pt x="7469207" y="699114"/>
                  <a:pt x="7461251" y="699956"/>
                </a:cubicBezTo>
                <a:cubicBezTo>
                  <a:pt x="7472628" y="710321"/>
                  <a:pt x="7458614" y="715529"/>
                  <a:pt x="7462119" y="729331"/>
                </a:cubicBezTo>
                <a:cubicBezTo>
                  <a:pt x="7466423" y="735831"/>
                  <a:pt x="7467162" y="740521"/>
                  <a:pt x="7462533" y="746910"/>
                </a:cubicBezTo>
                <a:cubicBezTo>
                  <a:pt x="7483486" y="776851"/>
                  <a:pt x="7463470" y="765024"/>
                  <a:pt x="7471529" y="793043"/>
                </a:cubicBezTo>
                <a:cubicBezTo>
                  <a:pt x="7480002" y="817184"/>
                  <a:pt x="7485500" y="844550"/>
                  <a:pt x="7505730" y="867898"/>
                </a:cubicBezTo>
                <a:cubicBezTo>
                  <a:pt x="7511461" y="872184"/>
                  <a:pt x="7513630" y="882707"/>
                  <a:pt x="7510576" y="891400"/>
                </a:cubicBezTo>
                <a:cubicBezTo>
                  <a:pt x="7510049" y="892894"/>
                  <a:pt x="7509385" y="894278"/>
                  <a:pt x="7508604" y="895508"/>
                </a:cubicBezTo>
                <a:cubicBezTo>
                  <a:pt x="7511698" y="915692"/>
                  <a:pt x="7525520" y="989520"/>
                  <a:pt x="7529143" y="1012510"/>
                </a:cubicBezTo>
                <a:cubicBezTo>
                  <a:pt x="7521781" y="1014371"/>
                  <a:pt x="7535067" y="1025997"/>
                  <a:pt x="7530347" y="1033444"/>
                </a:cubicBezTo>
                <a:cubicBezTo>
                  <a:pt x="7526204" y="1038777"/>
                  <a:pt x="7529270" y="1043549"/>
                  <a:pt x="7529596" y="1049120"/>
                </a:cubicBezTo>
                <a:cubicBezTo>
                  <a:pt x="7526339" y="1056460"/>
                  <a:pt x="7532220" y="1080398"/>
                  <a:pt x="7536437" y="1086639"/>
                </a:cubicBezTo>
                <a:cubicBezTo>
                  <a:pt x="7551094" y="1101553"/>
                  <a:pt x="7540210" y="1135442"/>
                  <a:pt x="7551438" y="1147834"/>
                </a:cubicBezTo>
                <a:cubicBezTo>
                  <a:pt x="7553086" y="1152330"/>
                  <a:pt x="7553752" y="1156729"/>
                  <a:pt x="7553808" y="1161047"/>
                </a:cubicBezTo>
                <a:lnTo>
                  <a:pt x="7552572" y="1173130"/>
                </a:lnTo>
                <a:lnTo>
                  <a:pt x="7549434" y="1176566"/>
                </a:lnTo>
                <a:lnTo>
                  <a:pt x="7550211" y="1183950"/>
                </a:lnTo>
                <a:lnTo>
                  <a:pt x="7549733" y="1186066"/>
                </a:lnTo>
                <a:cubicBezTo>
                  <a:pt x="7548807" y="1190108"/>
                  <a:pt x="7548001" y="1194099"/>
                  <a:pt x="7547683" y="1198047"/>
                </a:cubicBezTo>
                <a:cubicBezTo>
                  <a:pt x="7563423" y="1192855"/>
                  <a:pt x="7547566" y="1230782"/>
                  <a:pt x="7560295" y="1219849"/>
                </a:cubicBezTo>
                <a:cubicBezTo>
                  <a:pt x="7561281" y="1240644"/>
                  <a:pt x="7573138" y="1224782"/>
                  <a:pt x="7561835" y="1249779"/>
                </a:cubicBezTo>
                <a:cubicBezTo>
                  <a:pt x="7574707" y="1282065"/>
                  <a:pt x="7569916" y="1332957"/>
                  <a:pt x="7589445" y="1358245"/>
                </a:cubicBezTo>
                <a:cubicBezTo>
                  <a:pt x="7581989" y="1355103"/>
                  <a:pt x="7576204" y="1368711"/>
                  <a:pt x="7579904" y="1378136"/>
                </a:cubicBezTo>
                <a:cubicBezTo>
                  <a:pt x="7550647" y="1367117"/>
                  <a:pt x="7606267" y="1415404"/>
                  <a:pt x="7586303" y="1423699"/>
                </a:cubicBezTo>
                <a:cubicBezTo>
                  <a:pt x="7604838" y="1424108"/>
                  <a:pt x="7636267" y="1466352"/>
                  <a:pt x="7621059" y="1486236"/>
                </a:cubicBezTo>
                <a:cubicBezTo>
                  <a:pt x="7624771" y="1516526"/>
                  <a:pt x="7640092" y="1537976"/>
                  <a:pt x="7633966" y="1569734"/>
                </a:cubicBezTo>
                <a:cubicBezTo>
                  <a:pt x="7636447" y="1570719"/>
                  <a:pt x="7638522" y="1572334"/>
                  <a:pt x="7640304" y="1574384"/>
                </a:cubicBezTo>
                <a:lnTo>
                  <a:pt x="7644628" y="1581242"/>
                </a:lnTo>
                <a:lnTo>
                  <a:pt x="7644313" y="1582567"/>
                </a:lnTo>
                <a:cubicBezTo>
                  <a:pt x="7644257" y="1587776"/>
                  <a:pt x="7645302" y="1590443"/>
                  <a:pt x="7646831" y="1591983"/>
                </a:cubicBezTo>
                <a:cubicBezTo>
                  <a:pt x="7647577" y="1592347"/>
                  <a:pt x="7648323" y="1592711"/>
                  <a:pt x="7649069" y="1593074"/>
                </a:cubicBezTo>
                <a:lnTo>
                  <a:pt x="7651326" y="1599230"/>
                </a:lnTo>
                <a:lnTo>
                  <a:pt x="7657195" y="1610539"/>
                </a:lnTo>
                <a:lnTo>
                  <a:pt x="7656957" y="1613422"/>
                </a:lnTo>
                <a:lnTo>
                  <a:pt x="7663730" y="1631673"/>
                </a:lnTo>
                <a:lnTo>
                  <a:pt x="7663189" y="1632289"/>
                </a:lnTo>
                <a:cubicBezTo>
                  <a:pt x="7662131" y="1634085"/>
                  <a:pt x="7661641" y="1636199"/>
                  <a:pt x="7662326" y="1639024"/>
                </a:cubicBezTo>
                <a:cubicBezTo>
                  <a:pt x="7651979" y="1640024"/>
                  <a:pt x="7659188" y="1642819"/>
                  <a:pt x="7662125" y="1651067"/>
                </a:cubicBezTo>
                <a:cubicBezTo>
                  <a:pt x="7646711" y="1654462"/>
                  <a:pt x="7660667" y="1674670"/>
                  <a:pt x="7653812" y="1683345"/>
                </a:cubicBezTo>
                <a:cubicBezTo>
                  <a:pt x="7656316" y="1689330"/>
                  <a:pt x="7658683" y="1695719"/>
                  <a:pt x="7660803" y="1702414"/>
                </a:cubicBezTo>
                <a:lnTo>
                  <a:pt x="7661867" y="1756201"/>
                </a:lnTo>
                <a:lnTo>
                  <a:pt x="7649453" y="1812530"/>
                </a:lnTo>
                <a:cubicBezTo>
                  <a:pt x="7649183" y="1833366"/>
                  <a:pt x="7644573" y="1851408"/>
                  <a:pt x="7647823" y="1869041"/>
                </a:cubicBezTo>
                <a:cubicBezTo>
                  <a:pt x="7644238" y="1876204"/>
                  <a:pt x="7642789" y="1882956"/>
                  <a:pt x="7648156" y="1889503"/>
                </a:cubicBezTo>
                <a:cubicBezTo>
                  <a:pt x="7646365" y="1908946"/>
                  <a:pt x="7638702" y="1913653"/>
                  <a:pt x="7644679" y="1925974"/>
                </a:cubicBezTo>
                <a:cubicBezTo>
                  <a:pt x="7632281" y="1936898"/>
                  <a:pt x="7637013" y="1937545"/>
                  <a:pt x="7640564" y="1942678"/>
                </a:cubicBezTo>
                <a:lnTo>
                  <a:pt x="7640816" y="1943410"/>
                </a:lnTo>
                <a:lnTo>
                  <a:pt x="7639044" y="1944904"/>
                </a:lnTo>
                <a:lnTo>
                  <a:pt x="7638223" y="1947993"/>
                </a:lnTo>
                <a:lnTo>
                  <a:pt x="7638752" y="1956430"/>
                </a:lnTo>
                <a:lnTo>
                  <a:pt x="7639407" y="1959603"/>
                </a:lnTo>
                <a:cubicBezTo>
                  <a:pt x="7639690" y="1961788"/>
                  <a:pt x="7639658" y="1963239"/>
                  <a:pt x="7639396" y="1964244"/>
                </a:cubicBezTo>
                <a:lnTo>
                  <a:pt x="7639249" y="1964361"/>
                </a:lnTo>
                <a:lnTo>
                  <a:pt x="7639521" y="1968708"/>
                </a:lnTo>
                <a:cubicBezTo>
                  <a:pt x="7640315" y="1976045"/>
                  <a:pt x="7641402" y="1983186"/>
                  <a:pt x="7642694" y="1989983"/>
                </a:cubicBezTo>
                <a:cubicBezTo>
                  <a:pt x="7634556" y="1995729"/>
                  <a:pt x="7644169" y="2020842"/>
                  <a:pt x="7628828" y="2018094"/>
                </a:cubicBezTo>
                <a:cubicBezTo>
                  <a:pt x="7630116" y="2027262"/>
                  <a:pt x="7636485" y="2032807"/>
                  <a:pt x="7626423" y="2029720"/>
                </a:cubicBezTo>
                <a:cubicBezTo>
                  <a:pt x="7626559" y="2032738"/>
                  <a:pt x="7625703" y="2034598"/>
                  <a:pt x="7624364" y="2035929"/>
                </a:cubicBezTo>
                <a:lnTo>
                  <a:pt x="7623733" y="2036314"/>
                </a:lnTo>
                <a:lnTo>
                  <a:pt x="7626847" y="2056711"/>
                </a:lnTo>
                <a:lnTo>
                  <a:pt x="7626090" y="2059419"/>
                </a:lnTo>
                <a:lnTo>
                  <a:pt x="7629618" y="2072712"/>
                </a:lnTo>
                <a:lnTo>
                  <a:pt x="7630641" y="2079581"/>
                </a:lnTo>
                <a:lnTo>
                  <a:pt x="7632577" y="2081522"/>
                </a:lnTo>
                <a:cubicBezTo>
                  <a:pt x="7633753" y="2083617"/>
                  <a:pt x="7634261" y="2086620"/>
                  <a:pt x="7633251" y="2091658"/>
                </a:cubicBezTo>
                <a:lnTo>
                  <a:pt x="7632707" y="2092825"/>
                </a:lnTo>
                <a:lnTo>
                  <a:pt x="7635575" y="2101184"/>
                </a:lnTo>
                <a:cubicBezTo>
                  <a:pt x="7636900" y="2103876"/>
                  <a:pt x="7638586" y="2106260"/>
                  <a:pt x="7640772" y="2108190"/>
                </a:cubicBezTo>
                <a:cubicBezTo>
                  <a:pt x="7629093" y="2136655"/>
                  <a:pt x="7639778" y="2163513"/>
                  <a:pt x="7637758" y="2194409"/>
                </a:cubicBezTo>
                <a:cubicBezTo>
                  <a:pt x="7619585" y="2207765"/>
                  <a:pt x="7641835" y="2261154"/>
                  <a:pt x="7659453" y="2268824"/>
                </a:cubicBezTo>
                <a:cubicBezTo>
                  <a:pt x="7644015" y="2268997"/>
                  <a:pt x="7665037" y="2307714"/>
                  <a:pt x="7665583" y="2317700"/>
                </a:cubicBezTo>
                <a:cubicBezTo>
                  <a:pt x="7665764" y="2321029"/>
                  <a:pt x="7663671" y="2321166"/>
                  <a:pt x="7657195" y="2315619"/>
                </a:cubicBezTo>
                <a:cubicBezTo>
                  <a:pt x="7658997" y="2326231"/>
                  <a:pt x="7650972" y="2337185"/>
                  <a:pt x="7644431" y="2331209"/>
                </a:cubicBezTo>
                <a:cubicBezTo>
                  <a:pt x="7658433" y="2363448"/>
                  <a:pt x="7644510" y="2411031"/>
                  <a:pt x="7650869" y="2447461"/>
                </a:cubicBezTo>
                <a:cubicBezTo>
                  <a:pt x="7635485" y="2467322"/>
                  <a:pt x="7649719" y="2456555"/>
                  <a:pt x="7646841" y="2477156"/>
                </a:cubicBezTo>
                <a:cubicBezTo>
                  <a:pt x="7661004" y="2471521"/>
                  <a:pt x="7638896" y="2502164"/>
                  <a:pt x="7654880" y="2503292"/>
                </a:cubicBezTo>
                <a:cubicBezTo>
                  <a:pt x="7653849" y="2507005"/>
                  <a:pt x="7652348" y="2510567"/>
                  <a:pt x="7650720" y="2514131"/>
                </a:cubicBezTo>
                <a:lnTo>
                  <a:pt x="7649876" y="2516003"/>
                </a:lnTo>
                <a:lnTo>
                  <a:pt x="7649263" y="2523483"/>
                </a:lnTo>
                <a:lnTo>
                  <a:pt x="7645633" y="2525592"/>
                </a:lnTo>
                <a:lnTo>
                  <a:pt x="7642233" y="2536851"/>
                </a:lnTo>
                <a:cubicBezTo>
                  <a:pt x="7641494" y="2541069"/>
                  <a:pt x="7641323" y="2545607"/>
                  <a:pt x="7642069" y="2550622"/>
                </a:cubicBezTo>
                <a:cubicBezTo>
                  <a:pt x="7648404" y="2562959"/>
                  <a:pt x="7640640" y="2582170"/>
                  <a:pt x="7641110" y="2599544"/>
                </a:cubicBezTo>
                <a:lnTo>
                  <a:pt x="7643071" y="2607523"/>
                </a:lnTo>
                <a:lnTo>
                  <a:pt x="7639801" y="2633566"/>
                </a:lnTo>
                <a:cubicBezTo>
                  <a:pt x="7639166" y="2640978"/>
                  <a:pt x="7638833" y="2648672"/>
                  <a:pt x="7639065" y="2656773"/>
                </a:cubicBezTo>
                <a:lnTo>
                  <a:pt x="7640624" y="2671810"/>
                </a:lnTo>
                <a:lnTo>
                  <a:pt x="7639332" y="2675751"/>
                </a:lnTo>
                <a:cubicBezTo>
                  <a:pt x="7639476" y="2682617"/>
                  <a:pt x="7644027" y="2691703"/>
                  <a:pt x="7638498" y="2690893"/>
                </a:cubicBezTo>
                <a:lnTo>
                  <a:pt x="7640415" y="2698606"/>
                </a:lnTo>
                <a:lnTo>
                  <a:pt x="7636002" y="2706218"/>
                </a:lnTo>
                <a:cubicBezTo>
                  <a:pt x="7634978" y="2707053"/>
                  <a:pt x="7633887" y="2707679"/>
                  <a:pt x="7632770" y="2708079"/>
                </a:cubicBezTo>
                <a:lnTo>
                  <a:pt x="7634220" y="2718854"/>
                </a:lnTo>
                <a:lnTo>
                  <a:pt x="7631061" y="2727688"/>
                </a:lnTo>
                <a:lnTo>
                  <a:pt x="7633127" y="2735389"/>
                </a:lnTo>
                <a:lnTo>
                  <a:pt x="7632661" y="2738584"/>
                </a:lnTo>
                <a:lnTo>
                  <a:pt x="7631098" y="2746529"/>
                </a:lnTo>
                <a:cubicBezTo>
                  <a:pt x="7630002" y="2750602"/>
                  <a:pt x="7628681" y="2755160"/>
                  <a:pt x="7627624" y="2760235"/>
                </a:cubicBezTo>
                <a:lnTo>
                  <a:pt x="7627140" y="2764511"/>
                </a:lnTo>
                <a:lnTo>
                  <a:pt x="7621827" y="2773820"/>
                </a:lnTo>
                <a:cubicBezTo>
                  <a:pt x="7617811" y="2780593"/>
                  <a:pt x="7615104" y="2785923"/>
                  <a:pt x="7617284" y="2791840"/>
                </a:cubicBezTo>
                <a:cubicBezTo>
                  <a:pt x="7612094" y="2801924"/>
                  <a:pt x="7597550" y="2808970"/>
                  <a:pt x="7601430" y="2823567"/>
                </a:cubicBezTo>
                <a:cubicBezTo>
                  <a:pt x="7594841" y="2819137"/>
                  <a:pt x="7600633" y="2839778"/>
                  <a:pt x="7593865" y="2842217"/>
                </a:cubicBezTo>
                <a:cubicBezTo>
                  <a:pt x="7588415" y="2843342"/>
                  <a:pt x="7588901" y="2849866"/>
                  <a:pt x="7586893" y="2854834"/>
                </a:cubicBezTo>
                <a:cubicBezTo>
                  <a:pt x="7581327" y="2858374"/>
                  <a:pt x="7576244" y="2883372"/>
                  <a:pt x="7577046" y="2892075"/>
                </a:cubicBezTo>
                <a:cubicBezTo>
                  <a:pt x="7582584" y="2916606"/>
                  <a:pt x="7560175" y="2936338"/>
                  <a:pt x="7564026" y="2955950"/>
                </a:cubicBezTo>
                <a:cubicBezTo>
                  <a:pt x="7563501" y="2961086"/>
                  <a:pt x="7562240" y="2965343"/>
                  <a:pt x="7560529" y="2969031"/>
                </a:cubicBezTo>
                <a:lnTo>
                  <a:pt x="7554631" y="2978222"/>
                </a:lnTo>
                <a:lnTo>
                  <a:pt x="7550747" y="2978564"/>
                </a:lnTo>
                <a:lnTo>
                  <a:pt x="7548359" y="2985429"/>
                </a:lnTo>
                <a:lnTo>
                  <a:pt x="7547120" y="2986826"/>
                </a:lnTo>
                <a:cubicBezTo>
                  <a:pt x="7544741" y="2989483"/>
                  <a:pt x="7542480" y="2992194"/>
                  <a:pt x="7540621" y="2995267"/>
                </a:cubicBezTo>
                <a:cubicBezTo>
                  <a:pt x="7555200" y="3003715"/>
                  <a:pt x="7527208" y="3022799"/>
                  <a:pt x="7541739" y="3023946"/>
                </a:cubicBezTo>
                <a:cubicBezTo>
                  <a:pt x="7534059" y="3042303"/>
                  <a:pt x="7549904" y="3038579"/>
                  <a:pt x="7530781" y="3050462"/>
                </a:cubicBezTo>
                <a:cubicBezTo>
                  <a:pt x="7527838" y="3088204"/>
                  <a:pt x="7503338" y="3127251"/>
                  <a:pt x="7508515" y="3164510"/>
                </a:cubicBezTo>
                <a:cubicBezTo>
                  <a:pt x="7503888" y="3155782"/>
                  <a:pt x="7493770" y="3162549"/>
                  <a:pt x="7492866" y="3173520"/>
                </a:cubicBezTo>
                <a:cubicBezTo>
                  <a:pt x="7474179" y="3140376"/>
                  <a:pt x="7498581" y="3226463"/>
                  <a:pt x="7479395" y="3217191"/>
                </a:cubicBezTo>
                <a:cubicBezTo>
                  <a:pt x="7493905" y="3232643"/>
                  <a:pt x="7501608" y="3293915"/>
                  <a:pt x="7481475" y="3298298"/>
                </a:cubicBezTo>
                <a:cubicBezTo>
                  <a:pt x="7472089" y="3326890"/>
                  <a:pt x="7475493" y="3357480"/>
                  <a:pt x="7457722" y="3379292"/>
                </a:cubicBezTo>
                <a:cubicBezTo>
                  <a:pt x="7459285" y="3382143"/>
                  <a:pt x="7460273" y="3385199"/>
                  <a:pt x="7460850" y="3388381"/>
                </a:cubicBezTo>
                <a:lnTo>
                  <a:pt x="7461482" y="3397694"/>
                </a:lnTo>
                <a:lnTo>
                  <a:pt x="7460695" y="3398556"/>
                </a:lnTo>
                <a:cubicBezTo>
                  <a:pt x="7458532" y="3402904"/>
                  <a:pt x="7458275" y="3406007"/>
                  <a:pt x="7458858" y="3408553"/>
                </a:cubicBezTo>
                <a:lnTo>
                  <a:pt x="7460185" y="3411299"/>
                </a:lnTo>
                <a:lnTo>
                  <a:pt x="7459468" y="3418333"/>
                </a:lnTo>
                <a:lnTo>
                  <a:pt x="7459515" y="3432662"/>
                </a:lnTo>
                <a:lnTo>
                  <a:pt x="7458154" y="3434902"/>
                </a:lnTo>
                <a:lnTo>
                  <a:pt x="7456091" y="3455825"/>
                </a:lnTo>
                <a:cubicBezTo>
                  <a:pt x="7455865" y="3455850"/>
                  <a:pt x="7455638" y="3455877"/>
                  <a:pt x="7455413" y="3455903"/>
                </a:cubicBezTo>
                <a:cubicBezTo>
                  <a:pt x="7453843" y="3456557"/>
                  <a:pt x="7452596" y="3457940"/>
                  <a:pt x="7451989" y="3460886"/>
                </a:cubicBezTo>
                <a:cubicBezTo>
                  <a:pt x="7443388" y="3453296"/>
                  <a:pt x="7447961" y="3461529"/>
                  <a:pt x="7446929" y="3470886"/>
                </a:cubicBezTo>
                <a:cubicBezTo>
                  <a:pt x="7433341" y="3461186"/>
                  <a:pt x="7436171" y="3489615"/>
                  <a:pt x="7427213" y="3491353"/>
                </a:cubicBezTo>
                <a:cubicBezTo>
                  <a:pt x="7426761" y="3498443"/>
                  <a:pt x="7426037" y="3505767"/>
                  <a:pt x="7424990" y="3513143"/>
                </a:cubicBezTo>
                <a:lnTo>
                  <a:pt x="7424186" y="3517424"/>
                </a:lnTo>
                <a:cubicBezTo>
                  <a:pt x="7424132" y="3517438"/>
                  <a:pt x="7424077" y="3517453"/>
                  <a:pt x="7424024" y="3517467"/>
                </a:cubicBezTo>
                <a:cubicBezTo>
                  <a:pt x="7423536" y="3518305"/>
                  <a:pt x="7423153" y="3519678"/>
                  <a:pt x="7422883" y="3521896"/>
                </a:cubicBezTo>
                <a:lnTo>
                  <a:pt x="7422723" y="3525229"/>
                </a:lnTo>
                <a:lnTo>
                  <a:pt x="7421163" y="3533534"/>
                </a:lnTo>
                <a:lnTo>
                  <a:pt x="7419650" y="3536108"/>
                </a:lnTo>
                <a:lnTo>
                  <a:pt x="7417640" y="3536718"/>
                </a:lnTo>
                <a:lnTo>
                  <a:pt x="7417697" y="3537534"/>
                </a:lnTo>
                <a:cubicBezTo>
                  <a:pt x="7419749" y="3544077"/>
                  <a:pt x="7423989" y="3546875"/>
                  <a:pt x="7409814" y="3551598"/>
                </a:cubicBezTo>
                <a:cubicBezTo>
                  <a:pt x="7412376" y="3566128"/>
                  <a:pt x="7404108" y="3567090"/>
                  <a:pt x="7397719" y="3584844"/>
                </a:cubicBezTo>
                <a:cubicBezTo>
                  <a:pt x="7401116" y="3593573"/>
                  <a:pt x="7398130" y="3599358"/>
                  <a:pt x="7393057" y="3604546"/>
                </a:cubicBezTo>
                <a:cubicBezTo>
                  <a:pt x="7391792" y="3622895"/>
                  <a:pt x="7383125" y="3638008"/>
                  <a:pt x="7377811" y="3657793"/>
                </a:cubicBezTo>
                <a:cubicBezTo>
                  <a:pt x="7379886" y="3680874"/>
                  <a:pt x="7366255" y="3689531"/>
                  <a:pt x="7360624" y="3710685"/>
                </a:cubicBezTo>
                <a:cubicBezTo>
                  <a:pt x="7367950" y="3731637"/>
                  <a:pt x="7347999" y="3723947"/>
                  <a:pt x="7341489" y="3734006"/>
                </a:cubicBezTo>
                <a:lnTo>
                  <a:pt x="7340478" y="3737028"/>
                </a:lnTo>
                <a:lnTo>
                  <a:pt x="7340489" y="3745476"/>
                </a:lnTo>
                <a:lnTo>
                  <a:pt x="7340950" y="3748687"/>
                </a:lnTo>
                <a:cubicBezTo>
                  <a:pt x="7341098" y="3750887"/>
                  <a:pt x="7340976" y="3752333"/>
                  <a:pt x="7340653" y="3753314"/>
                </a:cubicBezTo>
                <a:lnTo>
                  <a:pt x="7340500" y="3753419"/>
                </a:lnTo>
                <a:lnTo>
                  <a:pt x="7340506" y="3757774"/>
                </a:lnTo>
                <a:cubicBezTo>
                  <a:pt x="7340847" y="3765147"/>
                  <a:pt x="7341495" y="3772345"/>
                  <a:pt x="7342369" y="3779218"/>
                </a:cubicBezTo>
                <a:cubicBezTo>
                  <a:pt x="7333890" y="3784348"/>
                  <a:pt x="7341949" y="3810090"/>
                  <a:pt x="7326800" y="3806225"/>
                </a:cubicBezTo>
                <a:cubicBezTo>
                  <a:pt x="7327524" y="3815461"/>
                  <a:pt x="7333545" y="3821456"/>
                  <a:pt x="7323686" y="3817640"/>
                </a:cubicBezTo>
                <a:cubicBezTo>
                  <a:pt x="7323637" y="3820659"/>
                  <a:pt x="7322668" y="3822449"/>
                  <a:pt x="7321247" y="3823678"/>
                </a:cubicBezTo>
                <a:lnTo>
                  <a:pt x="7320595" y="3824018"/>
                </a:lnTo>
                <a:lnTo>
                  <a:pt x="7322453" y="3844579"/>
                </a:lnTo>
                <a:lnTo>
                  <a:pt x="7321532" y="3847225"/>
                </a:lnTo>
                <a:lnTo>
                  <a:pt x="7324238" y="3860736"/>
                </a:lnTo>
                <a:lnTo>
                  <a:pt x="7324840" y="3867658"/>
                </a:lnTo>
                <a:lnTo>
                  <a:pt x="7326655" y="3869733"/>
                </a:lnTo>
                <a:cubicBezTo>
                  <a:pt x="7327701" y="3871909"/>
                  <a:pt x="7328023" y="3874942"/>
                  <a:pt x="7326706" y="3879891"/>
                </a:cubicBezTo>
                <a:lnTo>
                  <a:pt x="7326093" y="3881013"/>
                </a:lnTo>
                <a:lnTo>
                  <a:pt x="7328442" y="3889558"/>
                </a:lnTo>
                <a:cubicBezTo>
                  <a:pt x="7329602" y="3892339"/>
                  <a:pt x="7331138" y="3894839"/>
                  <a:pt x="7333203" y="3896924"/>
                </a:cubicBezTo>
                <a:cubicBezTo>
                  <a:pt x="7319795" y="3924445"/>
                  <a:pt x="7328820" y="3952004"/>
                  <a:pt x="7324908" y="3982658"/>
                </a:cubicBezTo>
                <a:cubicBezTo>
                  <a:pt x="7325522" y="4017325"/>
                  <a:pt x="7327874" y="4041416"/>
                  <a:pt x="7327588" y="4064228"/>
                </a:cubicBezTo>
                <a:cubicBezTo>
                  <a:pt x="7328735" y="4074940"/>
                  <a:pt x="7329351" y="4153102"/>
                  <a:pt x="7323186" y="4146664"/>
                </a:cubicBezTo>
                <a:cubicBezTo>
                  <a:pt x="7335189" y="4179829"/>
                  <a:pt x="7318370" y="4199117"/>
                  <a:pt x="7322488" y="4235901"/>
                </a:cubicBezTo>
                <a:cubicBezTo>
                  <a:pt x="7305909" y="4254573"/>
                  <a:pt x="7320783" y="4244884"/>
                  <a:pt x="7316645" y="4265209"/>
                </a:cubicBezTo>
                <a:cubicBezTo>
                  <a:pt x="7331133" y="4260631"/>
                  <a:pt x="7307179" y="4289560"/>
                  <a:pt x="7323069" y="4291857"/>
                </a:cubicBezTo>
                <a:cubicBezTo>
                  <a:pt x="7321814" y="4295483"/>
                  <a:pt x="7320095" y="4298923"/>
                  <a:pt x="7318251" y="4302359"/>
                </a:cubicBezTo>
                <a:lnTo>
                  <a:pt x="7317295" y="4304161"/>
                </a:lnTo>
                <a:lnTo>
                  <a:pt x="7316223" y="4311573"/>
                </a:lnTo>
                <a:lnTo>
                  <a:pt x="7312469" y="4313411"/>
                </a:lnTo>
                <a:lnTo>
                  <a:pt x="7306447" y="4403491"/>
                </a:lnTo>
                <a:cubicBezTo>
                  <a:pt x="7308849" y="4411399"/>
                  <a:pt x="7308497" y="4436984"/>
                  <a:pt x="7303688" y="4442497"/>
                </a:cubicBezTo>
                <a:cubicBezTo>
                  <a:pt x="7302637" y="4447969"/>
                  <a:pt x="7304327" y="4453942"/>
                  <a:pt x="7299181" y="4457128"/>
                </a:cubicBezTo>
                <a:cubicBezTo>
                  <a:pt x="7296154" y="4469016"/>
                  <a:pt x="7289197" y="4496240"/>
                  <a:pt x="7285530" y="4513823"/>
                </a:cubicBezTo>
                <a:cubicBezTo>
                  <a:pt x="7288769" y="4518560"/>
                  <a:pt x="7287100" y="4524649"/>
                  <a:pt x="7284412" y="4532609"/>
                </a:cubicBezTo>
                <a:lnTo>
                  <a:pt x="7282601" y="4540125"/>
                </a:lnTo>
                <a:lnTo>
                  <a:pt x="7291785" y="4563650"/>
                </a:lnTo>
                <a:lnTo>
                  <a:pt x="7284191" y="4636427"/>
                </a:lnTo>
                <a:lnTo>
                  <a:pt x="7292797" y="4672055"/>
                </a:lnTo>
                <a:cubicBezTo>
                  <a:pt x="7294304" y="4686552"/>
                  <a:pt x="7294421" y="4700466"/>
                  <a:pt x="7295425" y="4713953"/>
                </a:cubicBezTo>
                <a:cubicBezTo>
                  <a:pt x="7296104" y="4744441"/>
                  <a:pt x="7280378" y="4723911"/>
                  <a:pt x="7292574" y="4762180"/>
                </a:cubicBezTo>
                <a:cubicBezTo>
                  <a:pt x="7286719" y="4766152"/>
                  <a:pt x="7286266" y="4770971"/>
                  <a:pt x="7288689" y="4779168"/>
                </a:cubicBezTo>
                <a:cubicBezTo>
                  <a:pt x="7288592" y="4793971"/>
                  <a:pt x="7274303" y="4792486"/>
                  <a:pt x="7282355" y="4807636"/>
                </a:cubicBezTo>
                <a:cubicBezTo>
                  <a:pt x="7278556" y="4806204"/>
                  <a:pt x="7277539" y="4813202"/>
                  <a:pt x="7276505" y="4819678"/>
                </a:cubicBezTo>
                <a:lnTo>
                  <a:pt x="7273752" y="4823797"/>
                </a:lnTo>
                <a:lnTo>
                  <a:pt x="7283683" y="4847794"/>
                </a:lnTo>
                <a:cubicBezTo>
                  <a:pt x="7296832" y="4890479"/>
                  <a:pt x="7302379" y="4941877"/>
                  <a:pt x="7311552" y="4978326"/>
                </a:cubicBezTo>
                <a:cubicBezTo>
                  <a:pt x="7284161" y="4998846"/>
                  <a:pt x="7309660" y="4989594"/>
                  <a:pt x="7304880" y="5015024"/>
                </a:cubicBezTo>
                <a:cubicBezTo>
                  <a:pt x="7330355" y="5012307"/>
                  <a:pt x="7291032" y="5044485"/>
                  <a:pt x="7319932" y="5050993"/>
                </a:cubicBezTo>
                <a:cubicBezTo>
                  <a:pt x="7318148" y="5055414"/>
                  <a:pt x="7315506" y="5059493"/>
                  <a:pt x="7312641" y="5063537"/>
                </a:cubicBezTo>
                <a:lnTo>
                  <a:pt x="7311153" y="5065661"/>
                </a:lnTo>
                <a:lnTo>
                  <a:pt x="7310197" y="5075032"/>
                </a:lnTo>
                <a:lnTo>
                  <a:pt x="7303683" y="5076576"/>
                </a:lnTo>
                <a:lnTo>
                  <a:pt x="7297768" y="5089898"/>
                </a:lnTo>
                <a:cubicBezTo>
                  <a:pt x="7296519" y="5095057"/>
                  <a:pt x="7296302" y="5100805"/>
                  <a:pt x="7297750" y="5107454"/>
                </a:cubicBezTo>
                <a:cubicBezTo>
                  <a:pt x="7309447" y="5125240"/>
                  <a:pt x="7295812" y="5147341"/>
                  <a:pt x="7297014" y="5169708"/>
                </a:cubicBezTo>
                <a:lnTo>
                  <a:pt x="7300719" y="5180532"/>
                </a:lnTo>
                <a:lnTo>
                  <a:pt x="7295705" y="5210620"/>
                </a:lnTo>
                <a:lnTo>
                  <a:pt x="7296901" y="5212749"/>
                </a:lnTo>
                <a:cubicBezTo>
                  <a:pt x="7296704" y="5218058"/>
                  <a:pt x="7294377" y="5228574"/>
                  <a:pt x="7294523" y="5242477"/>
                </a:cubicBezTo>
                <a:lnTo>
                  <a:pt x="7297776" y="5296160"/>
                </a:lnTo>
                <a:lnTo>
                  <a:pt x="7289955" y="5304499"/>
                </a:lnTo>
                <a:lnTo>
                  <a:pt x="7286210" y="5305374"/>
                </a:lnTo>
                <a:lnTo>
                  <a:pt x="7286995" y="5320092"/>
                </a:lnTo>
                <a:lnTo>
                  <a:pt x="7281550" y="5330613"/>
                </a:lnTo>
                <a:lnTo>
                  <a:pt x="7285354" y="5340890"/>
                </a:lnTo>
                <a:lnTo>
                  <a:pt x="7281914" y="5354491"/>
                </a:lnTo>
                <a:cubicBezTo>
                  <a:pt x="7280017" y="5359352"/>
                  <a:pt x="7277725" y="5364763"/>
                  <a:pt x="7275918" y="5370917"/>
                </a:cubicBezTo>
                <a:lnTo>
                  <a:pt x="7267655" y="5384350"/>
                </a:lnTo>
                <a:lnTo>
                  <a:pt x="7263791" y="5406610"/>
                </a:lnTo>
                <a:cubicBezTo>
                  <a:pt x="7260956" y="5423841"/>
                  <a:pt x="7257650" y="5440271"/>
                  <a:pt x="7251522" y="5456222"/>
                </a:cubicBezTo>
                <a:cubicBezTo>
                  <a:pt x="7253699" y="5469913"/>
                  <a:pt x="7252931" y="5482529"/>
                  <a:pt x="7242311" y="5493751"/>
                </a:cubicBezTo>
                <a:cubicBezTo>
                  <a:pt x="7236636" y="5529727"/>
                  <a:pt x="7245809" y="5539513"/>
                  <a:pt x="7231835" y="5561252"/>
                </a:cubicBezTo>
                <a:cubicBezTo>
                  <a:pt x="7236311" y="5568555"/>
                  <a:pt x="7238499" y="5573475"/>
                  <a:pt x="7239152" y="5577121"/>
                </a:cubicBezTo>
                <a:cubicBezTo>
                  <a:pt x="7241111" y="5588065"/>
                  <a:pt x="7229268" y="5587525"/>
                  <a:pt x="7224043" y="5605355"/>
                </a:cubicBezTo>
                <a:cubicBezTo>
                  <a:pt x="7216774" y="5624244"/>
                  <a:pt x="7213225" y="5590845"/>
                  <a:pt x="7209229" y="5609118"/>
                </a:cubicBezTo>
                <a:cubicBezTo>
                  <a:pt x="7212098" y="5628346"/>
                  <a:pt x="7194168" y="5628785"/>
                  <a:pt x="7198222" y="5648700"/>
                </a:cubicBezTo>
                <a:cubicBezTo>
                  <a:pt x="7212577" y="5642705"/>
                  <a:pt x="7189541" y="5689259"/>
                  <a:pt x="7201221" y="5689771"/>
                </a:cubicBezTo>
                <a:cubicBezTo>
                  <a:pt x="7181618" y="5708428"/>
                  <a:pt x="7201258" y="5715573"/>
                  <a:pt x="7192555" y="5739098"/>
                </a:cubicBezTo>
                <a:cubicBezTo>
                  <a:pt x="7184486" y="5750478"/>
                  <a:pt x="7182208" y="5758416"/>
                  <a:pt x="7187522" y="5768603"/>
                </a:cubicBezTo>
                <a:cubicBezTo>
                  <a:pt x="7148692" y="5821144"/>
                  <a:pt x="7181577" y="5799065"/>
                  <a:pt x="7162500" y="5846928"/>
                </a:cubicBezTo>
                <a:lnTo>
                  <a:pt x="7160827" y="5850799"/>
                </a:lnTo>
                <a:lnTo>
                  <a:pt x="7163312" y="5866636"/>
                </a:lnTo>
                <a:cubicBezTo>
                  <a:pt x="7163884" y="5867070"/>
                  <a:pt x="7164455" y="5867505"/>
                  <a:pt x="7165029" y="5867939"/>
                </a:cubicBezTo>
                <a:lnTo>
                  <a:pt x="7142501" y="5914339"/>
                </a:lnTo>
                <a:lnTo>
                  <a:pt x="7143151" y="5921221"/>
                </a:lnTo>
                <a:lnTo>
                  <a:pt x="7123808" y="5950546"/>
                </a:lnTo>
                <a:lnTo>
                  <a:pt x="7116299" y="5966186"/>
                </a:lnTo>
                <a:lnTo>
                  <a:pt x="7106117" y="5983669"/>
                </a:lnTo>
                <a:lnTo>
                  <a:pt x="7109622" y="5995569"/>
                </a:lnTo>
                <a:cubicBezTo>
                  <a:pt x="7114727" y="6023526"/>
                  <a:pt x="7092983" y="6067450"/>
                  <a:pt x="7116605" y="6077139"/>
                </a:cubicBezTo>
                <a:cubicBezTo>
                  <a:pt x="7102148" y="6089933"/>
                  <a:pt x="7125501" y="6101908"/>
                  <a:pt x="7127573" y="6115892"/>
                </a:cubicBezTo>
                <a:cubicBezTo>
                  <a:pt x="7118381" y="6127056"/>
                  <a:pt x="7126331" y="6132595"/>
                  <a:pt x="7128098" y="6142737"/>
                </a:cubicBezTo>
                <a:cubicBezTo>
                  <a:pt x="7122429" y="6147329"/>
                  <a:pt x="7122724" y="6155912"/>
                  <a:pt x="7129375" y="6158833"/>
                </a:cubicBezTo>
                <a:cubicBezTo>
                  <a:pt x="7144709" y="6154689"/>
                  <a:pt x="7137060" y="6184499"/>
                  <a:pt x="7147635" y="6186714"/>
                </a:cubicBezTo>
                <a:cubicBezTo>
                  <a:pt x="7149842" y="6204016"/>
                  <a:pt x="7136414" y="6279145"/>
                  <a:pt x="7153343" y="6291871"/>
                </a:cubicBezTo>
                <a:cubicBezTo>
                  <a:pt x="7161381" y="6326852"/>
                  <a:pt x="7134450" y="6377408"/>
                  <a:pt x="7134923" y="6392273"/>
                </a:cubicBezTo>
                <a:cubicBezTo>
                  <a:pt x="7103997" y="6407024"/>
                  <a:pt x="7185503" y="6478818"/>
                  <a:pt x="7187236" y="6541940"/>
                </a:cubicBezTo>
                <a:cubicBezTo>
                  <a:pt x="7184250" y="6550446"/>
                  <a:pt x="7184290" y="6554993"/>
                  <a:pt x="7191340" y="6557275"/>
                </a:cubicBezTo>
                <a:cubicBezTo>
                  <a:pt x="7195412" y="6573685"/>
                  <a:pt x="7202070" y="6606060"/>
                  <a:pt x="7211670" y="6640404"/>
                </a:cubicBezTo>
                <a:cubicBezTo>
                  <a:pt x="7219591" y="6666216"/>
                  <a:pt x="7212698" y="6793331"/>
                  <a:pt x="7221085" y="6827708"/>
                </a:cubicBezTo>
                <a:lnTo>
                  <a:pt x="7227698" y="6857999"/>
                </a:lnTo>
                <a:lnTo>
                  <a:pt x="0" y="6857999"/>
                </a:lnTo>
                <a:close/>
              </a:path>
            </a:pathLst>
          </a:custGeom>
        </p:spPr>
      </p:pic>
    </p:spTree>
    <p:extLst>
      <p:ext uri="{BB962C8B-B14F-4D97-AF65-F5344CB8AC3E}">
        <p14:creationId xmlns:p14="http://schemas.microsoft.com/office/powerpoint/2010/main" val="32040291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E46F721-3785-414D-8697-16AF490E6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8AF724-48B3-F8DE-0361-A9D598D3FBB4}"/>
              </a:ext>
            </a:extLst>
          </p:cNvPr>
          <p:cNvSpPr>
            <a:spLocks noGrp="1"/>
          </p:cNvSpPr>
          <p:nvPr>
            <p:ph type="title"/>
          </p:nvPr>
        </p:nvSpPr>
        <p:spPr>
          <a:xfrm>
            <a:off x="7283760" y="2907376"/>
            <a:ext cx="4846237" cy="2380681"/>
          </a:xfrm>
        </p:spPr>
        <p:txBody>
          <a:bodyPr vert="horz" lIns="91440" tIns="45720" rIns="91440" bIns="45720" rtlCol="0" anchor="b">
            <a:noAutofit/>
          </a:bodyPr>
          <a:lstStyle/>
          <a:p>
            <a:pPr algn="ctr"/>
            <a:r>
              <a:rPr lang="en-US" sz="3500" dirty="0">
                <a:solidFill>
                  <a:schemeClr val="tx1">
                    <a:lumMod val="85000"/>
                    <a:lumOff val="15000"/>
                  </a:schemeClr>
                </a:solidFill>
              </a:rPr>
              <a:t>Demonstration Clay</a:t>
            </a:r>
            <a:br>
              <a:rPr lang="en-US" sz="3500" dirty="0">
                <a:solidFill>
                  <a:schemeClr val="tx1">
                    <a:lumMod val="85000"/>
                    <a:lumOff val="15000"/>
                  </a:schemeClr>
                </a:solidFill>
              </a:rPr>
            </a:br>
            <a:r>
              <a:rPr lang="en-US" sz="3500" dirty="0">
                <a:solidFill>
                  <a:schemeClr val="tx1">
                    <a:lumMod val="85000"/>
                    <a:lumOff val="15000"/>
                  </a:schemeClr>
                </a:solidFill>
              </a:rPr>
              <a:t> </a:t>
            </a:r>
            <a:br>
              <a:rPr lang="en-US" sz="3500" dirty="0">
                <a:solidFill>
                  <a:schemeClr val="tx1">
                    <a:lumMod val="85000"/>
                    <a:lumOff val="15000"/>
                  </a:schemeClr>
                </a:solidFill>
              </a:rPr>
            </a:br>
            <a:r>
              <a:rPr lang="en-US" sz="3500" dirty="0">
                <a:solidFill>
                  <a:schemeClr val="tx1">
                    <a:lumMod val="85000"/>
                    <a:lumOff val="15000"/>
                  </a:schemeClr>
                </a:solidFill>
              </a:rPr>
              <a:t>Walkers Clay Victorian</a:t>
            </a:r>
            <a:br>
              <a:rPr lang="en-US" sz="3500" dirty="0">
                <a:solidFill>
                  <a:schemeClr val="tx1">
                    <a:lumMod val="85000"/>
                    <a:lumOff val="15000"/>
                  </a:schemeClr>
                </a:solidFill>
              </a:rPr>
            </a:br>
            <a:r>
              <a:rPr lang="en-US" sz="3500" dirty="0">
                <a:solidFill>
                  <a:schemeClr val="tx1">
                    <a:lumMod val="85000"/>
                    <a:lumOff val="15000"/>
                  </a:schemeClr>
                </a:solidFill>
              </a:rPr>
              <a:t>White Pottery</a:t>
            </a:r>
            <a:br>
              <a:rPr lang="en-US" sz="3500" dirty="0">
                <a:solidFill>
                  <a:schemeClr val="tx1">
                    <a:lumMod val="85000"/>
                    <a:lumOff val="15000"/>
                  </a:schemeClr>
                </a:solidFill>
              </a:rPr>
            </a:br>
            <a:r>
              <a:rPr lang="en-US" sz="3500" dirty="0">
                <a:solidFill>
                  <a:schemeClr val="tx1">
                    <a:lumMod val="85000"/>
                    <a:lumOff val="15000"/>
                  </a:schemeClr>
                </a:solidFill>
              </a:rPr>
              <a:t>Hammered not filtered </a:t>
            </a:r>
          </a:p>
        </p:txBody>
      </p:sp>
      <p:pic>
        <p:nvPicPr>
          <p:cNvPr id="3" name="Picture 2">
            <a:extLst>
              <a:ext uri="{FF2B5EF4-FFF2-40B4-BE49-F238E27FC236}">
                <a16:creationId xmlns:a16="http://schemas.microsoft.com/office/drawing/2014/main" id="{9D9C76DA-CEF6-91EB-EE23-AE1EA7DB80B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0" y="1"/>
            <a:ext cx="7665573" cy="6857999"/>
          </a:xfrm>
          <a:custGeom>
            <a:avLst/>
            <a:gdLst/>
            <a:ahLst/>
            <a:cxnLst/>
            <a:rect l="l" t="t" r="r" b="b"/>
            <a:pathLst>
              <a:path w="7665593" h="6857999">
                <a:moveTo>
                  <a:pt x="0" y="0"/>
                </a:moveTo>
                <a:lnTo>
                  <a:pt x="7363783" y="0"/>
                </a:lnTo>
                <a:lnTo>
                  <a:pt x="7372954" y="18152"/>
                </a:lnTo>
                <a:cubicBezTo>
                  <a:pt x="7378508" y="27417"/>
                  <a:pt x="7383821" y="35694"/>
                  <a:pt x="7386404" y="41707"/>
                </a:cubicBezTo>
                <a:lnTo>
                  <a:pt x="7389058" y="60832"/>
                </a:lnTo>
                <a:lnTo>
                  <a:pt x="7394074" y="60137"/>
                </a:lnTo>
                <a:lnTo>
                  <a:pt x="7394443" y="67241"/>
                </a:lnTo>
                <a:lnTo>
                  <a:pt x="7394565" y="83099"/>
                </a:lnTo>
                <a:cubicBezTo>
                  <a:pt x="7395324" y="92994"/>
                  <a:pt x="7394122" y="120511"/>
                  <a:pt x="7395957" y="130584"/>
                </a:cubicBezTo>
                <a:cubicBezTo>
                  <a:pt x="7401306" y="133490"/>
                  <a:pt x="7404223" y="137975"/>
                  <a:pt x="7405574" y="143540"/>
                </a:cubicBezTo>
                <a:lnTo>
                  <a:pt x="7405725" y="155795"/>
                </a:lnTo>
                <a:lnTo>
                  <a:pt x="7418615" y="226869"/>
                </a:lnTo>
                <a:lnTo>
                  <a:pt x="7419579" y="236641"/>
                </a:lnTo>
                <a:lnTo>
                  <a:pt x="7423900" y="241933"/>
                </a:lnTo>
                <a:cubicBezTo>
                  <a:pt x="7424763" y="245974"/>
                  <a:pt x="7424206" y="257579"/>
                  <a:pt x="7424760" y="260885"/>
                </a:cubicBezTo>
                <a:cubicBezTo>
                  <a:pt x="7425580" y="261177"/>
                  <a:pt x="7426400" y="261469"/>
                  <a:pt x="7427220" y="261761"/>
                </a:cubicBezTo>
                <a:cubicBezTo>
                  <a:pt x="7431152" y="272291"/>
                  <a:pt x="7444241" y="311893"/>
                  <a:pt x="7448344" y="324055"/>
                </a:cubicBezTo>
                <a:cubicBezTo>
                  <a:pt x="7444563" y="326484"/>
                  <a:pt x="7450535" y="331924"/>
                  <a:pt x="7451833" y="334727"/>
                </a:cubicBezTo>
                <a:cubicBezTo>
                  <a:pt x="7449286" y="335161"/>
                  <a:pt x="7448510" y="341947"/>
                  <a:pt x="7450776" y="343948"/>
                </a:cubicBezTo>
                <a:cubicBezTo>
                  <a:pt x="7463202" y="391652"/>
                  <a:pt x="7437523" y="367773"/>
                  <a:pt x="7453791" y="395003"/>
                </a:cubicBezTo>
                <a:cubicBezTo>
                  <a:pt x="7454869" y="399820"/>
                  <a:pt x="7453841" y="403723"/>
                  <a:pt x="7451939" y="407147"/>
                </a:cubicBezTo>
                <a:lnTo>
                  <a:pt x="7448030" y="412254"/>
                </a:lnTo>
                <a:lnTo>
                  <a:pt x="7455416" y="432021"/>
                </a:lnTo>
                <a:cubicBezTo>
                  <a:pt x="7457991" y="441758"/>
                  <a:pt x="7459699" y="452007"/>
                  <a:pt x="7460479" y="462523"/>
                </a:cubicBezTo>
                <a:cubicBezTo>
                  <a:pt x="7455275" y="464882"/>
                  <a:pt x="7462669" y="473136"/>
                  <a:pt x="7464133" y="477020"/>
                </a:cubicBezTo>
                <a:cubicBezTo>
                  <a:pt x="7460734" y="477060"/>
                  <a:pt x="7459104" y="485663"/>
                  <a:pt x="7461914" y="488716"/>
                </a:cubicBezTo>
                <a:cubicBezTo>
                  <a:pt x="7474065" y="552879"/>
                  <a:pt x="7442314" y="516775"/>
                  <a:pt x="7461353" y="555280"/>
                </a:cubicBezTo>
                <a:cubicBezTo>
                  <a:pt x="7462345" y="561721"/>
                  <a:pt x="7460642" y="566553"/>
                  <a:pt x="7457829" y="570585"/>
                </a:cubicBezTo>
                <a:lnTo>
                  <a:pt x="7450804" y="577839"/>
                </a:lnTo>
                <a:lnTo>
                  <a:pt x="7453309" y="583524"/>
                </a:lnTo>
                <a:cubicBezTo>
                  <a:pt x="7453505" y="604977"/>
                  <a:pt x="7446306" y="611303"/>
                  <a:pt x="7453558" y="623785"/>
                </a:cubicBezTo>
                <a:cubicBezTo>
                  <a:pt x="7438483" y="642230"/>
                  <a:pt x="7452055" y="636019"/>
                  <a:pt x="7454362" y="650049"/>
                </a:cubicBezTo>
                <a:cubicBezTo>
                  <a:pt x="7457368" y="661117"/>
                  <a:pt x="7463152" y="640798"/>
                  <a:pt x="7464006" y="651645"/>
                </a:cubicBezTo>
                <a:cubicBezTo>
                  <a:pt x="7460114" y="663380"/>
                  <a:pt x="7472201" y="662829"/>
                  <a:pt x="7467442" y="675032"/>
                </a:cubicBezTo>
                <a:cubicBezTo>
                  <a:pt x="7458335" y="672068"/>
                  <a:pt x="7469207" y="699114"/>
                  <a:pt x="7461251" y="699956"/>
                </a:cubicBezTo>
                <a:cubicBezTo>
                  <a:pt x="7472628" y="710321"/>
                  <a:pt x="7458614" y="715529"/>
                  <a:pt x="7462119" y="729331"/>
                </a:cubicBezTo>
                <a:cubicBezTo>
                  <a:pt x="7466423" y="735831"/>
                  <a:pt x="7467162" y="740521"/>
                  <a:pt x="7462533" y="746910"/>
                </a:cubicBezTo>
                <a:cubicBezTo>
                  <a:pt x="7483486" y="776851"/>
                  <a:pt x="7463470" y="765024"/>
                  <a:pt x="7471529" y="793043"/>
                </a:cubicBezTo>
                <a:cubicBezTo>
                  <a:pt x="7480002" y="817184"/>
                  <a:pt x="7485500" y="844550"/>
                  <a:pt x="7505730" y="867898"/>
                </a:cubicBezTo>
                <a:cubicBezTo>
                  <a:pt x="7511461" y="872184"/>
                  <a:pt x="7513630" y="882707"/>
                  <a:pt x="7510576" y="891400"/>
                </a:cubicBezTo>
                <a:cubicBezTo>
                  <a:pt x="7510049" y="892894"/>
                  <a:pt x="7509385" y="894278"/>
                  <a:pt x="7508604" y="895508"/>
                </a:cubicBezTo>
                <a:cubicBezTo>
                  <a:pt x="7511698" y="915692"/>
                  <a:pt x="7525520" y="989520"/>
                  <a:pt x="7529143" y="1012510"/>
                </a:cubicBezTo>
                <a:cubicBezTo>
                  <a:pt x="7521781" y="1014371"/>
                  <a:pt x="7535067" y="1025997"/>
                  <a:pt x="7530347" y="1033444"/>
                </a:cubicBezTo>
                <a:cubicBezTo>
                  <a:pt x="7526204" y="1038777"/>
                  <a:pt x="7529270" y="1043549"/>
                  <a:pt x="7529596" y="1049120"/>
                </a:cubicBezTo>
                <a:cubicBezTo>
                  <a:pt x="7526339" y="1056460"/>
                  <a:pt x="7532220" y="1080398"/>
                  <a:pt x="7536437" y="1086639"/>
                </a:cubicBezTo>
                <a:cubicBezTo>
                  <a:pt x="7551094" y="1101553"/>
                  <a:pt x="7540210" y="1135442"/>
                  <a:pt x="7551438" y="1147834"/>
                </a:cubicBezTo>
                <a:cubicBezTo>
                  <a:pt x="7553086" y="1152330"/>
                  <a:pt x="7553752" y="1156729"/>
                  <a:pt x="7553808" y="1161047"/>
                </a:cubicBezTo>
                <a:lnTo>
                  <a:pt x="7552572" y="1173130"/>
                </a:lnTo>
                <a:lnTo>
                  <a:pt x="7549434" y="1176566"/>
                </a:lnTo>
                <a:lnTo>
                  <a:pt x="7550211" y="1183950"/>
                </a:lnTo>
                <a:lnTo>
                  <a:pt x="7549733" y="1186066"/>
                </a:lnTo>
                <a:cubicBezTo>
                  <a:pt x="7548807" y="1190108"/>
                  <a:pt x="7548001" y="1194099"/>
                  <a:pt x="7547683" y="1198047"/>
                </a:cubicBezTo>
                <a:cubicBezTo>
                  <a:pt x="7563423" y="1192855"/>
                  <a:pt x="7547566" y="1230782"/>
                  <a:pt x="7560295" y="1219849"/>
                </a:cubicBezTo>
                <a:cubicBezTo>
                  <a:pt x="7561281" y="1240644"/>
                  <a:pt x="7573138" y="1224782"/>
                  <a:pt x="7561835" y="1249779"/>
                </a:cubicBezTo>
                <a:cubicBezTo>
                  <a:pt x="7574707" y="1282065"/>
                  <a:pt x="7569916" y="1332957"/>
                  <a:pt x="7589445" y="1358245"/>
                </a:cubicBezTo>
                <a:cubicBezTo>
                  <a:pt x="7581989" y="1355103"/>
                  <a:pt x="7576204" y="1368711"/>
                  <a:pt x="7579904" y="1378136"/>
                </a:cubicBezTo>
                <a:cubicBezTo>
                  <a:pt x="7550647" y="1367117"/>
                  <a:pt x="7606267" y="1415404"/>
                  <a:pt x="7586303" y="1423699"/>
                </a:cubicBezTo>
                <a:cubicBezTo>
                  <a:pt x="7604838" y="1424108"/>
                  <a:pt x="7636267" y="1466352"/>
                  <a:pt x="7621059" y="1486236"/>
                </a:cubicBezTo>
                <a:cubicBezTo>
                  <a:pt x="7624771" y="1516526"/>
                  <a:pt x="7640092" y="1537976"/>
                  <a:pt x="7633966" y="1569734"/>
                </a:cubicBezTo>
                <a:cubicBezTo>
                  <a:pt x="7636447" y="1570719"/>
                  <a:pt x="7638522" y="1572334"/>
                  <a:pt x="7640304" y="1574384"/>
                </a:cubicBezTo>
                <a:lnTo>
                  <a:pt x="7644628" y="1581242"/>
                </a:lnTo>
                <a:lnTo>
                  <a:pt x="7644313" y="1582567"/>
                </a:lnTo>
                <a:cubicBezTo>
                  <a:pt x="7644257" y="1587776"/>
                  <a:pt x="7645302" y="1590443"/>
                  <a:pt x="7646831" y="1591983"/>
                </a:cubicBezTo>
                <a:cubicBezTo>
                  <a:pt x="7647577" y="1592347"/>
                  <a:pt x="7648323" y="1592711"/>
                  <a:pt x="7649069" y="1593074"/>
                </a:cubicBezTo>
                <a:lnTo>
                  <a:pt x="7651326" y="1599230"/>
                </a:lnTo>
                <a:lnTo>
                  <a:pt x="7657195" y="1610539"/>
                </a:lnTo>
                <a:lnTo>
                  <a:pt x="7656957" y="1613422"/>
                </a:lnTo>
                <a:lnTo>
                  <a:pt x="7663730" y="1631673"/>
                </a:lnTo>
                <a:lnTo>
                  <a:pt x="7663189" y="1632289"/>
                </a:lnTo>
                <a:cubicBezTo>
                  <a:pt x="7662131" y="1634085"/>
                  <a:pt x="7661641" y="1636199"/>
                  <a:pt x="7662326" y="1639024"/>
                </a:cubicBezTo>
                <a:cubicBezTo>
                  <a:pt x="7651979" y="1640024"/>
                  <a:pt x="7659188" y="1642819"/>
                  <a:pt x="7662125" y="1651067"/>
                </a:cubicBezTo>
                <a:cubicBezTo>
                  <a:pt x="7646711" y="1654462"/>
                  <a:pt x="7660667" y="1674670"/>
                  <a:pt x="7653812" y="1683345"/>
                </a:cubicBezTo>
                <a:cubicBezTo>
                  <a:pt x="7656316" y="1689330"/>
                  <a:pt x="7658683" y="1695719"/>
                  <a:pt x="7660803" y="1702414"/>
                </a:cubicBezTo>
                <a:lnTo>
                  <a:pt x="7661867" y="1756201"/>
                </a:lnTo>
                <a:lnTo>
                  <a:pt x="7649453" y="1812530"/>
                </a:lnTo>
                <a:cubicBezTo>
                  <a:pt x="7649183" y="1833366"/>
                  <a:pt x="7644573" y="1851408"/>
                  <a:pt x="7647823" y="1869041"/>
                </a:cubicBezTo>
                <a:cubicBezTo>
                  <a:pt x="7644238" y="1876204"/>
                  <a:pt x="7642789" y="1882956"/>
                  <a:pt x="7648156" y="1889503"/>
                </a:cubicBezTo>
                <a:cubicBezTo>
                  <a:pt x="7646365" y="1908946"/>
                  <a:pt x="7638702" y="1913653"/>
                  <a:pt x="7644679" y="1925974"/>
                </a:cubicBezTo>
                <a:cubicBezTo>
                  <a:pt x="7632281" y="1936898"/>
                  <a:pt x="7637013" y="1937545"/>
                  <a:pt x="7640564" y="1942678"/>
                </a:cubicBezTo>
                <a:lnTo>
                  <a:pt x="7640816" y="1943410"/>
                </a:lnTo>
                <a:lnTo>
                  <a:pt x="7639044" y="1944904"/>
                </a:lnTo>
                <a:lnTo>
                  <a:pt x="7638223" y="1947993"/>
                </a:lnTo>
                <a:lnTo>
                  <a:pt x="7638752" y="1956430"/>
                </a:lnTo>
                <a:lnTo>
                  <a:pt x="7639407" y="1959603"/>
                </a:lnTo>
                <a:cubicBezTo>
                  <a:pt x="7639690" y="1961788"/>
                  <a:pt x="7639658" y="1963239"/>
                  <a:pt x="7639396" y="1964244"/>
                </a:cubicBezTo>
                <a:lnTo>
                  <a:pt x="7639249" y="1964361"/>
                </a:lnTo>
                <a:lnTo>
                  <a:pt x="7639521" y="1968708"/>
                </a:lnTo>
                <a:cubicBezTo>
                  <a:pt x="7640315" y="1976045"/>
                  <a:pt x="7641402" y="1983186"/>
                  <a:pt x="7642694" y="1989983"/>
                </a:cubicBezTo>
                <a:cubicBezTo>
                  <a:pt x="7634556" y="1995729"/>
                  <a:pt x="7644169" y="2020842"/>
                  <a:pt x="7628828" y="2018094"/>
                </a:cubicBezTo>
                <a:cubicBezTo>
                  <a:pt x="7630116" y="2027262"/>
                  <a:pt x="7636485" y="2032807"/>
                  <a:pt x="7626423" y="2029720"/>
                </a:cubicBezTo>
                <a:cubicBezTo>
                  <a:pt x="7626559" y="2032738"/>
                  <a:pt x="7625703" y="2034598"/>
                  <a:pt x="7624364" y="2035929"/>
                </a:cubicBezTo>
                <a:lnTo>
                  <a:pt x="7623733" y="2036314"/>
                </a:lnTo>
                <a:lnTo>
                  <a:pt x="7626847" y="2056711"/>
                </a:lnTo>
                <a:lnTo>
                  <a:pt x="7626090" y="2059419"/>
                </a:lnTo>
                <a:lnTo>
                  <a:pt x="7629618" y="2072712"/>
                </a:lnTo>
                <a:lnTo>
                  <a:pt x="7630641" y="2079581"/>
                </a:lnTo>
                <a:lnTo>
                  <a:pt x="7632577" y="2081522"/>
                </a:lnTo>
                <a:cubicBezTo>
                  <a:pt x="7633753" y="2083617"/>
                  <a:pt x="7634261" y="2086620"/>
                  <a:pt x="7633251" y="2091658"/>
                </a:cubicBezTo>
                <a:lnTo>
                  <a:pt x="7632707" y="2092825"/>
                </a:lnTo>
                <a:lnTo>
                  <a:pt x="7635575" y="2101184"/>
                </a:lnTo>
                <a:cubicBezTo>
                  <a:pt x="7636900" y="2103876"/>
                  <a:pt x="7638586" y="2106260"/>
                  <a:pt x="7640772" y="2108190"/>
                </a:cubicBezTo>
                <a:cubicBezTo>
                  <a:pt x="7629093" y="2136655"/>
                  <a:pt x="7639778" y="2163513"/>
                  <a:pt x="7637758" y="2194409"/>
                </a:cubicBezTo>
                <a:cubicBezTo>
                  <a:pt x="7619585" y="2207765"/>
                  <a:pt x="7641835" y="2261154"/>
                  <a:pt x="7659453" y="2268824"/>
                </a:cubicBezTo>
                <a:cubicBezTo>
                  <a:pt x="7644015" y="2268997"/>
                  <a:pt x="7665037" y="2307714"/>
                  <a:pt x="7665583" y="2317700"/>
                </a:cubicBezTo>
                <a:cubicBezTo>
                  <a:pt x="7665764" y="2321029"/>
                  <a:pt x="7663671" y="2321166"/>
                  <a:pt x="7657195" y="2315619"/>
                </a:cubicBezTo>
                <a:cubicBezTo>
                  <a:pt x="7658997" y="2326231"/>
                  <a:pt x="7650972" y="2337185"/>
                  <a:pt x="7644431" y="2331209"/>
                </a:cubicBezTo>
                <a:cubicBezTo>
                  <a:pt x="7658433" y="2363448"/>
                  <a:pt x="7644510" y="2411031"/>
                  <a:pt x="7650869" y="2447461"/>
                </a:cubicBezTo>
                <a:cubicBezTo>
                  <a:pt x="7635485" y="2467322"/>
                  <a:pt x="7649719" y="2456555"/>
                  <a:pt x="7646841" y="2477156"/>
                </a:cubicBezTo>
                <a:cubicBezTo>
                  <a:pt x="7661004" y="2471521"/>
                  <a:pt x="7638896" y="2502164"/>
                  <a:pt x="7654880" y="2503292"/>
                </a:cubicBezTo>
                <a:cubicBezTo>
                  <a:pt x="7653849" y="2507005"/>
                  <a:pt x="7652348" y="2510567"/>
                  <a:pt x="7650720" y="2514131"/>
                </a:cubicBezTo>
                <a:lnTo>
                  <a:pt x="7649876" y="2516003"/>
                </a:lnTo>
                <a:lnTo>
                  <a:pt x="7649263" y="2523483"/>
                </a:lnTo>
                <a:lnTo>
                  <a:pt x="7645633" y="2525592"/>
                </a:lnTo>
                <a:lnTo>
                  <a:pt x="7642233" y="2536851"/>
                </a:lnTo>
                <a:cubicBezTo>
                  <a:pt x="7641494" y="2541069"/>
                  <a:pt x="7641323" y="2545607"/>
                  <a:pt x="7642069" y="2550622"/>
                </a:cubicBezTo>
                <a:cubicBezTo>
                  <a:pt x="7648404" y="2562959"/>
                  <a:pt x="7640640" y="2582170"/>
                  <a:pt x="7641110" y="2599544"/>
                </a:cubicBezTo>
                <a:lnTo>
                  <a:pt x="7643071" y="2607523"/>
                </a:lnTo>
                <a:lnTo>
                  <a:pt x="7639801" y="2633566"/>
                </a:lnTo>
                <a:cubicBezTo>
                  <a:pt x="7639166" y="2640978"/>
                  <a:pt x="7638833" y="2648672"/>
                  <a:pt x="7639065" y="2656773"/>
                </a:cubicBezTo>
                <a:lnTo>
                  <a:pt x="7640624" y="2671810"/>
                </a:lnTo>
                <a:lnTo>
                  <a:pt x="7639332" y="2675751"/>
                </a:lnTo>
                <a:cubicBezTo>
                  <a:pt x="7639476" y="2682617"/>
                  <a:pt x="7644027" y="2691703"/>
                  <a:pt x="7638498" y="2690893"/>
                </a:cubicBezTo>
                <a:lnTo>
                  <a:pt x="7640415" y="2698606"/>
                </a:lnTo>
                <a:lnTo>
                  <a:pt x="7636002" y="2706218"/>
                </a:lnTo>
                <a:cubicBezTo>
                  <a:pt x="7634978" y="2707053"/>
                  <a:pt x="7633887" y="2707679"/>
                  <a:pt x="7632770" y="2708079"/>
                </a:cubicBezTo>
                <a:lnTo>
                  <a:pt x="7634220" y="2718854"/>
                </a:lnTo>
                <a:lnTo>
                  <a:pt x="7631061" y="2727688"/>
                </a:lnTo>
                <a:lnTo>
                  <a:pt x="7633127" y="2735389"/>
                </a:lnTo>
                <a:lnTo>
                  <a:pt x="7632661" y="2738584"/>
                </a:lnTo>
                <a:lnTo>
                  <a:pt x="7631098" y="2746529"/>
                </a:lnTo>
                <a:cubicBezTo>
                  <a:pt x="7630002" y="2750602"/>
                  <a:pt x="7628681" y="2755160"/>
                  <a:pt x="7627624" y="2760235"/>
                </a:cubicBezTo>
                <a:lnTo>
                  <a:pt x="7627140" y="2764511"/>
                </a:lnTo>
                <a:lnTo>
                  <a:pt x="7621827" y="2773820"/>
                </a:lnTo>
                <a:cubicBezTo>
                  <a:pt x="7617811" y="2780593"/>
                  <a:pt x="7615104" y="2785923"/>
                  <a:pt x="7617284" y="2791840"/>
                </a:cubicBezTo>
                <a:cubicBezTo>
                  <a:pt x="7612094" y="2801924"/>
                  <a:pt x="7597550" y="2808970"/>
                  <a:pt x="7601430" y="2823567"/>
                </a:cubicBezTo>
                <a:cubicBezTo>
                  <a:pt x="7594841" y="2819137"/>
                  <a:pt x="7600633" y="2839778"/>
                  <a:pt x="7593865" y="2842217"/>
                </a:cubicBezTo>
                <a:cubicBezTo>
                  <a:pt x="7588415" y="2843342"/>
                  <a:pt x="7588901" y="2849866"/>
                  <a:pt x="7586893" y="2854834"/>
                </a:cubicBezTo>
                <a:cubicBezTo>
                  <a:pt x="7581327" y="2858374"/>
                  <a:pt x="7576244" y="2883372"/>
                  <a:pt x="7577046" y="2892075"/>
                </a:cubicBezTo>
                <a:cubicBezTo>
                  <a:pt x="7582584" y="2916606"/>
                  <a:pt x="7560175" y="2936338"/>
                  <a:pt x="7564026" y="2955950"/>
                </a:cubicBezTo>
                <a:cubicBezTo>
                  <a:pt x="7563501" y="2961086"/>
                  <a:pt x="7562240" y="2965343"/>
                  <a:pt x="7560529" y="2969031"/>
                </a:cubicBezTo>
                <a:lnTo>
                  <a:pt x="7554631" y="2978222"/>
                </a:lnTo>
                <a:lnTo>
                  <a:pt x="7550747" y="2978564"/>
                </a:lnTo>
                <a:lnTo>
                  <a:pt x="7548359" y="2985429"/>
                </a:lnTo>
                <a:lnTo>
                  <a:pt x="7547120" y="2986826"/>
                </a:lnTo>
                <a:cubicBezTo>
                  <a:pt x="7544741" y="2989483"/>
                  <a:pt x="7542480" y="2992194"/>
                  <a:pt x="7540621" y="2995267"/>
                </a:cubicBezTo>
                <a:cubicBezTo>
                  <a:pt x="7555200" y="3003715"/>
                  <a:pt x="7527208" y="3022799"/>
                  <a:pt x="7541739" y="3023946"/>
                </a:cubicBezTo>
                <a:cubicBezTo>
                  <a:pt x="7534059" y="3042303"/>
                  <a:pt x="7549904" y="3038579"/>
                  <a:pt x="7530781" y="3050462"/>
                </a:cubicBezTo>
                <a:cubicBezTo>
                  <a:pt x="7527838" y="3088204"/>
                  <a:pt x="7503338" y="3127251"/>
                  <a:pt x="7508515" y="3164510"/>
                </a:cubicBezTo>
                <a:cubicBezTo>
                  <a:pt x="7503888" y="3155782"/>
                  <a:pt x="7493770" y="3162549"/>
                  <a:pt x="7492866" y="3173520"/>
                </a:cubicBezTo>
                <a:cubicBezTo>
                  <a:pt x="7474179" y="3140376"/>
                  <a:pt x="7498581" y="3226463"/>
                  <a:pt x="7479395" y="3217191"/>
                </a:cubicBezTo>
                <a:cubicBezTo>
                  <a:pt x="7493905" y="3232643"/>
                  <a:pt x="7501608" y="3293915"/>
                  <a:pt x="7481475" y="3298298"/>
                </a:cubicBezTo>
                <a:cubicBezTo>
                  <a:pt x="7472089" y="3326890"/>
                  <a:pt x="7475493" y="3357480"/>
                  <a:pt x="7457722" y="3379292"/>
                </a:cubicBezTo>
                <a:cubicBezTo>
                  <a:pt x="7459285" y="3382143"/>
                  <a:pt x="7460273" y="3385199"/>
                  <a:pt x="7460850" y="3388381"/>
                </a:cubicBezTo>
                <a:lnTo>
                  <a:pt x="7461482" y="3397694"/>
                </a:lnTo>
                <a:lnTo>
                  <a:pt x="7460695" y="3398556"/>
                </a:lnTo>
                <a:cubicBezTo>
                  <a:pt x="7458532" y="3402904"/>
                  <a:pt x="7458275" y="3406007"/>
                  <a:pt x="7458858" y="3408553"/>
                </a:cubicBezTo>
                <a:lnTo>
                  <a:pt x="7460185" y="3411299"/>
                </a:lnTo>
                <a:lnTo>
                  <a:pt x="7459468" y="3418333"/>
                </a:lnTo>
                <a:lnTo>
                  <a:pt x="7459515" y="3432662"/>
                </a:lnTo>
                <a:lnTo>
                  <a:pt x="7458154" y="3434902"/>
                </a:lnTo>
                <a:lnTo>
                  <a:pt x="7456091" y="3455825"/>
                </a:lnTo>
                <a:cubicBezTo>
                  <a:pt x="7455865" y="3455850"/>
                  <a:pt x="7455638" y="3455877"/>
                  <a:pt x="7455413" y="3455903"/>
                </a:cubicBezTo>
                <a:cubicBezTo>
                  <a:pt x="7453843" y="3456557"/>
                  <a:pt x="7452596" y="3457940"/>
                  <a:pt x="7451989" y="3460886"/>
                </a:cubicBezTo>
                <a:cubicBezTo>
                  <a:pt x="7443388" y="3453296"/>
                  <a:pt x="7447961" y="3461529"/>
                  <a:pt x="7446929" y="3470886"/>
                </a:cubicBezTo>
                <a:cubicBezTo>
                  <a:pt x="7433341" y="3461186"/>
                  <a:pt x="7436171" y="3489615"/>
                  <a:pt x="7427213" y="3491353"/>
                </a:cubicBezTo>
                <a:cubicBezTo>
                  <a:pt x="7426761" y="3498443"/>
                  <a:pt x="7426037" y="3505767"/>
                  <a:pt x="7424990" y="3513143"/>
                </a:cubicBezTo>
                <a:lnTo>
                  <a:pt x="7424186" y="3517424"/>
                </a:lnTo>
                <a:cubicBezTo>
                  <a:pt x="7424132" y="3517438"/>
                  <a:pt x="7424077" y="3517453"/>
                  <a:pt x="7424024" y="3517467"/>
                </a:cubicBezTo>
                <a:cubicBezTo>
                  <a:pt x="7423536" y="3518305"/>
                  <a:pt x="7423153" y="3519678"/>
                  <a:pt x="7422883" y="3521896"/>
                </a:cubicBezTo>
                <a:lnTo>
                  <a:pt x="7422723" y="3525229"/>
                </a:lnTo>
                <a:lnTo>
                  <a:pt x="7421163" y="3533534"/>
                </a:lnTo>
                <a:lnTo>
                  <a:pt x="7419650" y="3536108"/>
                </a:lnTo>
                <a:lnTo>
                  <a:pt x="7417640" y="3536718"/>
                </a:lnTo>
                <a:lnTo>
                  <a:pt x="7417697" y="3537534"/>
                </a:lnTo>
                <a:cubicBezTo>
                  <a:pt x="7419749" y="3544077"/>
                  <a:pt x="7423989" y="3546875"/>
                  <a:pt x="7409814" y="3551598"/>
                </a:cubicBezTo>
                <a:cubicBezTo>
                  <a:pt x="7412376" y="3566128"/>
                  <a:pt x="7404108" y="3567090"/>
                  <a:pt x="7397719" y="3584844"/>
                </a:cubicBezTo>
                <a:cubicBezTo>
                  <a:pt x="7401116" y="3593573"/>
                  <a:pt x="7398130" y="3599358"/>
                  <a:pt x="7393057" y="3604546"/>
                </a:cubicBezTo>
                <a:cubicBezTo>
                  <a:pt x="7391792" y="3622895"/>
                  <a:pt x="7383125" y="3638008"/>
                  <a:pt x="7377811" y="3657793"/>
                </a:cubicBezTo>
                <a:cubicBezTo>
                  <a:pt x="7379886" y="3680874"/>
                  <a:pt x="7366255" y="3689531"/>
                  <a:pt x="7360624" y="3710685"/>
                </a:cubicBezTo>
                <a:cubicBezTo>
                  <a:pt x="7367950" y="3731637"/>
                  <a:pt x="7347999" y="3723947"/>
                  <a:pt x="7341489" y="3734006"/>
                </a:cubicBezTo>
                <a:lnTo>
                  <a:pt x="7340478" y="3737028"/>
                </a:lnTo>
                <a:lnTo>
                  <a:pt x="7340489" y="3745476"/>
                </a:lnTo>
                <a:lnTo>
                  <a:pt x="7340950" y="3748687"/>
                </a:lnTo>
                <a:cubicBezTo>
                  <a:pt x="7341098" y="3750887"/>
                  <a:pt x="7340976" y="3752333"/>
                  <a:pt x="7340653" y="3753314"/>
                </a:cubicBezTo>
                <a:lnTo>
                  <a:pt x="7340500" y="3753419"/>
                </a:lnTo>
                <a:lnTo>
                  <a:pt x="7340506" y="3757774"/>
                </a:lnTo>
                <a:cubicBezTo>
                  <a:pt x="7340847" y="3765147"/>
                  <a:pt x="7341495" y="3772345"/>
                  <a:pt x="7342369" y="3779218"/>
                </a:cubicBezTo>
                <a:cubicBezTo>
                  <a:pt x="7333890" y="3784348"/>
                  <a:pt x="7341949" y="3810090"/>
                  <a:pt x="7326800" y="3806225"/>
                </a:cubicBezTo>
                <a:cubicBezTo>
                  <a:pt x="7327524" y="3815461"/>
                  <a:pt x="7333545" y="3821456"/>
                  <a:pt x="7323686" y="3817640"/>
                </a:cubicBezTo>
                <a:cubicBezTo>
                  <a:pt x="7323637" y="3820659"/>
                  <a:pt x="7322668" y="3822449"/>
                  <a:pt x="7321247" y="3823678"/>
                </a:cubicBezTo>
                <a:lnTo>
                  <a:pt x="7320595" y="3824018"/>
                </a:lnTo>
                <a:lnTo>
                  <a:pt x="7322453" y="3844579"/>
                </a:lnTo>
                <a:lnTo>
                  <a:pt x="7321532" y="3847225"/>
                </a:lnTo>
                <a:lnTo>
                  <a:pt x="7324238" y="3860736"/>
                </a:lnTo>
                <a:lnTo>
                  <a:pt x="7324840" y="3867658"/>
                </a:lnTo>
                <a:lnTo>
                  <a:pt x="7326655" y="3869733"/>
                </a:lnTo>
                <a:cubicBezTo>
                  <a:pt x="7327701" y="3871909"/>
                  <a:pt x="7328023" y="3874942"/>
                  <a:pt x="7326706" y="3879891"/>
                </a:cubicBezTo>
                <a:lnTo>
                  <a:pt x="7326093" y="3881013"/>
                </a:lnTo>
                <a:lnTo>
                  <a:pt x="7328442" y="3889558"/>
                </a:lnTo>
                <a:cubicBezTo>
                  <a:pt x="7329602" y="3892339"/>
                  <a:pt x="7331138" y="3894839"/>
                  <a:pt x="7333203" y="3896924"/>
                </a:cubicBezTo>
                <a:cubicBezTo>
                  <a:pt x="7319795" y="3924445"/>
                  <a:pt x="7328820" y="3952004"/>
                  <a:pt x="7324908" y="3982658"/>
                </a:cubicBezTo>
                <a:cubicBezTo>
                  <a:pt x="7325522" y="4017325"/>
                  <a:pt x="7327874" y="4041416"/>
                  <a:pt x="7327588" y="4064228"/>
                </a:cubicBezTo>
                <a:cubicBezTo>
                  <a:pt x="7328735" y="4074940"/>
                  <a:pt x="7329351" y="4153102"/>
                  <a:pt x="7323186" y="4146664"/>
                </a:cubicBezTo>
                <a:cubicBezTo>
                  <a:pt x="7335189" y="4179829"/>
                  <a:pt x="7318370" y="4199117"/>
                  <a:pt x="7322488" y="4235901"/>
                </a:cubicBezTo>
                <a:cubicBezTo>
                  <a:pt x="7305909" y="4254573"/>
                  <a:pt x="7320783" y="4244884"/>
                  <a:pt x="7316645" y="4265209"/>
                </a:cubicBezTo>
                <a:cubicBezTo>
                  <a:pt x="7331133" y="4260631"/>
                  <a:pt x="7307179" y="4289560"/>
                  <a:pt x="7323069" y="4291857"/>
                </a:cubicBezTo>
                <a:cubicBezTo>
                  <a:pt x="7321814" y="4295483"/>
                  <a:pt x="7320095" y="4298923"/>
                  <a:pt x="7318251" y="4302359"/>
                </a:cubicBezTo>
                <a:lnTo>
                  <a:pt x="7317295" y="4304161"/>
                </a:lnTo>
                <a:lnTo>
                  <a:pt x="7316223" y="4311573"/>
                </a:lnTo>
                <a:lnTo>
                  <a:pt x="7312469" y="4313411"/>
                </a:lnTo>
                <a:lnTo>
                  <a:pt x="7306447" y="4403491"/>
                </a:lnTo>
                <a:cubicBezTo>
                  <a:pt x="7308849" y="4411399"/>
                  <a:pt x="7308497" y="4436984"/>
                  <a:pt x="7303688" y="4442497"/>
                </a:cubicBezTo>
                <a:cubicBezTo>
                  <a:pt x="7302637" y="4447969"/>
                  <a:pt x="7304327" y="4453942"/>
                  <a:pt x="7299181" y="4457128"/>
                </a:cubicBezTo>
                <a:cubicBezTo>
                  <a:pt x="7296154" y="4469016"/>
                  <a:pt x="7289197" y="4496240"/>
                  <a:pt x="7285530" y="4513823"/>
                </a:cubicBezTo>
                <a:cubicBezTo>
                  <a:pt x="7288769" y="4518560"/>
                  <a:pt x="7287100" y="4524649"/>
                  <a:pt x="7284412" y="4532609"/>
                </a:cubicBezTo>
                <a:lnTo>
                  <a:pt x="7282601" y="4540125"/>
                </a:lnTo>
                <a:lnTo>
                  <a:pt x="7291785" y="4563650"/>
                </a:lnTo>
                <a:lnTo>
                  <a:pt x="7284191" y="4636427"/>
                </a:lnTo>
                <a:lnTo>
                  <a:pt x="7292797" y="4672055"/>
                </a:lnTo>
                <a:cubicBezTo>
                  <a:pt x="7294304" y="4686552"/>
                  <a:pt x="7294421" y="4700466"/>
                  <a:pt x="7295425" y="4713953"/>
                </a:cubicBezTo>
                <a:cubicBezTo>
                  <a:pt x="7296104" y="4744441"/>
                  <a:pt x="7280378" y="4723911"/>
                  <a:pt x="7292574" y="4762180"/>
                </a:cubicBezTo>
                <a:cubicBezTo>
                  <a:pt x="7286719" y="4766152"/>
                  <a:pt x="7286266" y="4770971"/>
                  <a:pt x="7288689" y="4779168"/>
                </a:cubicBezTo>
                <a:cubicBezTo>
                  <a:pt x="7288592" y="4793971"/>
                  <a:pt x="7274303" y="4792486"/>
                  <a:pt x="7282355" y="4807636"/>
                </a:cubicBezTo>
                <a:cubicBezTo>
                  <a:pt x="7278556" y="4806204"/>
                  <a:pt x="7277539" y="4813202"/>
                  <a:pt x="7276505" y="4819678"/>
                </a:cubicBezTo>
                <a:lnTo>
                  <a:pt x="7273752" y="4823797"/>
                </a:lnTo>
                <a:lnTo>
                  <a:pt x="7283683" y="4847794"/>
                </a:lnTo>
                <a:cubicBezTo>
                  <a:pt x="7296832" y="4890479"/>
                  <a:pt x="7302379" y="4941877"/>
                  <a:pt x="7311552" y="4978326"/>
                </a:cubicBezTo>
                <a:cubicBezTo>
                  <a:pt x="7284161" y="4998846"/>
                  <a:pt x="7309660" y="4989594"/>
                  <a:pt x="7304880" y="5015024"/>
                </a:cubicBezTo>
                <a:cubicBezTo>
                  <a:pt x="7330355" y="5012307"/>
                  <a:pt x="7291032" y="5044485"/>
                  <a:pt x="7319932" y="5050993"/>
                </a:cubicBezTo>
                <a:cubicBezTo>
                  <a:pt x="7318148" y="5055414"/>
                  <a:pt x="7315506" y="5059493"/>
                  <a:pt x="7312641" y="5063537"/>
                </a:cubicBezTo>
                <a:lnTo>
                  <a:pt x="7311153" y="5065661"/>
                </a:lnTo>
                <a:lnTo>
                  <a:pt x="7310197" y="5075032"/>
                </a:lnTo>
                <a:lnTo>
                  <a:pt x="7303683" y="5076576"/>
                </a:lnTo>
                <a:lnTo>
                  <a:pt x="7297768" y="5089898"/>
                </a:lnTo>
                <a:cubicBezTo>
                  <a:pt x="7296519" y="5095057"/>
                  <a:pt x="7296302" y="5100805"/>
                  <a:pt x="7297750" y="5107454"/>
                </a:cubicBezTo>
                <a:cubicBezTo>
                  <a:pt x="7309447" y="5125240"/>
                  <a:pt x="7295812" y="5147341"/>
                  <a:pt x="7297014" y="5169708"/>
                </a:cubicBezTo>
                <a:lnTo>
                  <a:pt x="7300719" y="5180532"/>
                </a:lnTo>
                <a:lnTo>
                  <a:pt x="7295705" y="5210620"/>
                </a:lnTo>
                <a:lnTo>
                  <a:pt x="7296901" y="5212749"/>
                </a:lnTo>
                <a:cubicBezTo>
                  <a:pt x="7296704" y="5218058"/>
                  <a:pt x="7294377" y="5228574"/>
                  <a:pt x="7294523" y="5242477"/>
                </a:cubicBezTo>
                <a:lnTo>
                  <a:pt x="7297776" y="5296160"/>
                </a:lnTo>
                <a:lnTo>
                  <a:pt x="7289955" y="5304499"/>
                </a:lnTo>
                <a:lnTo>
                  <a:pt x="7286210" y="5305374"/>
                </a:lnTo>
                <a:lnTo>
                  <a:pt x="7286995" y="5320092"/>
                </a:lnTo>
                <a:lnTo>
                  <a:pt x="7281550" y="5330613"/>
                </a:lnTo>
                <a:lnTo>
                  <a:pt x="7285354" y="5340890"/>
                </a:lnTo>
                <a:lnTo>
                  <a:pt x="7281914" y="5354491"/>
                </a:lnTo>
                <a:cubicBezTo>
                  <a:pt x="7280017" y="5359352"/>
                  <a:pt x="7277725" y="5364763"/>
                  <a:pt x="7275918" y="5370917"/>
                </a:cubicBezTo>
                <a:lnTo>
                  <a:pt x="7267655" y="5384350"/>
                </a:lnTo>
                <a:lnTo>
                  <a:pt x="7263791" y="5406610"/>
                </a:lnTo>
                <a:cubicBezTo>
                  <a:pt x="7260956" y="5423841"/>
                  <a:pt x="7257650" y="5440271"/>
                  <a:pt x="7251522" y="5456222"/>
                </a:cubicBezTo>
                <a:cubicBezTo>
                  <a:pt x="7253699" y="5469913"/>
                  <a:pt x="7252931" y="5482529"/>
                  <a:pt x="7242311" y="5493751"/>
                </a:cubicBezTo>
                <a:cubicBezTo>
                  <a:pt x="7236636" y="5529727"/>
                  <a:pt x="7245809" y="5539513"/>
                  <a:pt x="7231835" y="5561252"/>
                </a:cubicBezTo>
                <a:cubicBezTo>
                  <a:pt x="7236311" y="5568555"/>
                  <a:pt x="7238499" y="5573475"/>
                  <a:pt x="7239152" y="5577121"/>
                </a:cubicBezTo>
                <a:cubicBezTo>
                  <a:pt x="7241111" y="5588065"/>
                  <a:pt x="7229268" y="5587525"/>
                  <a:pt x="7224043" y="5605355"/>
                </a:cubicBezTo>
                <a:cubicBezTo>
                  <a:pt x="7216774" y="5624244"/>
                  <a:pt x="7213225" y="5590845"/>
                  <a:pt x="7209229" y="5609118"/>
                </a:cubicBezTo>
                <a:cubicBezTo>
                  <a:pt x="7212098" y="5628346"/>
                  <a:pt x="7194168" y="5628785"/>
                  <a:pt x="7198222" y="5648700"/>
                </a:cubicBezTo>
                <a:cubicBezTo>
                  <a:pt x="7212577" y="5642705"/>
                  <a:pt x="7189541" y="5689259"/>
                  <a:pt x="7201221" y="5689771"/>
                </a:cubicBezTo>
                <a:cubicBezTo>
                  <a:pt x="7181618" y="5708428"/>
                  <a:pt x="7201258" y="5715573"/>
                  <a:pt x="7192555" y="5739098"/>
                </a:cubicBezTo>
                <a:cubicBezTo>
                  <a:pt x="7184486" y="5750478"/>
                  <a:pt x="7182208" y="5758416"/>
                  <a:pt x="7187522" y="5768603"/>
                </a:cubicBezTo>
                <a:cubicBezTo>
                  <a:pt x="7148692" y="5821144"/>
                  <a:pt x="7181577" y="5799065"/>
                  <a:pt x="7162500" y="5846928"/>
                </a:cubicBezTo>
                <a:lnTo>
                  <a:pt x="7160827" y="5850799"/>
                </a:lnTo>
                <a:lnTo>
                  <a:pt x="7163312" y="5866636"/>
                </a:lnTo>
                <a:cubicBezTo>
                  <a:pt x="7163884" y="5867070"/>
                  <a:pt x="7164455" y="5867505"/>
                  <a:pt x="7165029" y="5867939"/>
                </a:cubicBezTo>
                <a:lnTo>
                  <a:pt x="7142501" y="5914339"/>
                </a:lnTo>
                <a:lnTo>
                  <a:pt x="7143151" y="5921221"/>
                </a:lnTo>
                <a:lnTo>
                  <a:pt x="7123808" y="5950546"/>
                </a:lnTo>
                <a:lnTo>
                  <a:pt x="7116299" y="5966186"/>
                </a:lnTo>
                <a:lnTo>
                  <a:pt x="7106117" y="5983669"/>
                </a:lnTo>
                <a:lnTo>
                  <a:pt x="7109622" y="5995569"/>
                </a:lnTo>
                <a:cubicBezTo>
                  <a:pt x="7114727" y="6023526"/>
                  <a:pt x="7092983" y="6067450"/>
                  <a:pt x="7116605" y="6077139"/>
                </a:cubicBezTo>
                <a:cubicBezTo>
                  <a:pt x="7102148" y="6089933"/>
                  <a:pt x="7125501" y="6101908"/>
                  <a:pt x="7127573" y="6115892"/>
                </a:cubicBezTo>
                <a:cubicBezTo>
                  <a:pt x="7118381" y="6127056"/>
                  <a:pt x="7126331" y="6132595"/>
                  <a:pt x="7128098" y="6142737"/>
                </a:cubicBezTo>
                <a:cubicBezTo>
                  <a:pt x="7122429" y="6147329"/>
                  <a:pt x="7122724" y="6155912"/>
                  <a:pt x="7129375" y="6158833"/>
                </a:cubicBezTo>
                <a:cubicBezTo>
                  <a:pt x="7144709" y="6154689"/>
                  <a:pt x="7137060" y="6184499"/>
                  <a:pt x="7147635" y="6186714"/>
                </a:cubicBezTo>
                <a:cubicBezTo>
                  <a:pt x="7149842" y="6204016"/>
                  <a:pt x="7136414" y="6279145"/>
                  <a:pt x="7153343" y="6291871"/>
                </a:cubicBezTo>
                <a:cubicBezTo>
                  <a:pt x="7161381" y="6326852"/>
                  <a:pt x="7134450" y="6377408"/>
                  <a:pt x="7134923" y="6392273"/>
                </a:cubicBezTo>
                <a:cubicBezTo>
                  <a:pt x="7103997" y="6407024"/>
                  <a:pt x="7185503" y="6478818"/>
                  <a:pt x="7187236" y="6541940"/>
                </a:cubicBezTo>
                <a:cubicBezTo>
                  <a:pt x="7184250" y="6550446"/>
                  <a:pt x="7184290" y="6554993"/>
                  <a:pt x="7191340" y="6557275"/>
                </a:cubicBezTo>
                <a:cubicBezTo>
                  <a:pt x="7195412" y="6573685"/>
                  <a:pt x="7202070" y="6606060"/>
                  <a:pt x="7211670" y="6640404"/>
                </a:cubicBezTo>
                <a:cubicBezTo>
                  <a:pt x="7219591" y="6666216"/>
                  <a:pt x="7212698" y="6793331"/>
                  <a:pt x="7221085" y="6827708"/>
                </a:cubicBezTo>
                <a:lnTo>
                  <a:pt x="7227698" y="6857999"/>
                </a:lnTo>
                <a:lnTo>
                  <a:pt x="0" y="6857999"/>
                </a:lnTo>
                <a:close/>
              </a:path>
            </a:pathLst>
          </a:custGeom>
        </p:spPr>
      </p:pic>
    </p:spTree>
    <p:extLst>
      <p:ext uri="{BB962C8B-B14F-4D97-AF65-F5344CB8AC3E}">
        <p14:creationId xmlns:p14="http://schemas.microsoft.com/office/powerpoint/2010/main" val="103048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E46F721-3785-414D-8697-16AF490E6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BEBF4F2-11D5-F2A3-B88B-A54FFD4D53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69501"/>
            <a:ext cx="3795698" cy="5060930"/>
          </a:xfrm>
          <a:prstGeom prst="rect">
            <a:avLst/>
          </a:prstGeom>
        </p:spPr>
      </p:pic>
      <p:pic>
        <p:nvPicPr>
          <p:cNvPr id="7" name="Picture 6">
            <a:extLst>
              <a:ext uri="{FF2B5EF4-FFF2-40B4-BE49-F238E27FC236}">
                <a16:creationId xmlns:a16="http://schemas.microsoft.com/office/drawing/2014/main" id="{7DD2908D-1AD5-426A-6EB4-E3129C053E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95699" y="452007"/>
            <a:ext cx="3795698" cy="5060931"/>
          </a:xfrm>
          <a:prstGeom prst="rect">
            <a:avLst/>
          </a:prstGeom>
        </p:spPr>
      </p:pic>
      <p:sp>
        <p:nvSpPr>
          <p:cNvPr id="9" name="TextBox 8">
            <a:extLst>
              <a:ext uri="{FF2B5EF4-FFF2-40B4-BE49-F238E27FC236}">
                <a16:creationId xmlns:a16="http://schemas.microsoft.com/office/drawing/2014/main" id="{D0D62DFA-6C94-518A-BFDF-C8A7238C9CB2}"/>
              </a:ext>
            </a:extLst>
          </p:cNvPr>
          <p:cNvSpPr txBox="1"/>
          <p:nvPr/>
        </p:nvSpPr>
        <p:spPr>
          <a:xfrm>
            <a:off x="696591" y="5684461"/>
            <a:ext cx="5399409" cy="630942"/>
          </a:xfrm>
          <a:prstGeom prst="rect">
            <a:avLst/>
          </a:prstGeom>
          <a:noFill/>
        </p:spPr>
        <p:txBody>
          <a:bodyPr wrap="square" rtlCol="0">
            <a:spAutoFit/>
          </a:bodyPr>
          <a:lstStyle/>
          <a:p>
            <a:r>
              <a:rPr lang="en-US" sz="3500" dirty="0">
                <a:solidFill>
                  <a:schemeClr val="tx1">
                    <a:lumMod val="85000"/>
                    <a:lumOff val="15000"/>
                  </a:schemeClr>
                </a:solidFill>
              </a:rPr>
              <a:t>Drying &amp; testing underway</a:t>
            </a:r>
            <a:endParaRPr lang="en-US" sz="3500" dirty="0"/>
          </a:p>
        </p:txBody>
      </p:sp>
      <p:sp>
        <p:nvSpPr>
          <p:cNvPr id="13" name="TextBox 12">
            <a:extLst>
              <a:ext uri="{FF2B5EF4-FFF2-40B4-BE49-F238E27FC236}">
                <a16:creationId xmlns:a16="http://schemas.microsoft.com/office/drawing/2014/main" id="{23A30C52-0194-DBA6-FE8B-A99D7B0E3EF0}"/>
              </a:ext>
            </a:extLst>
          </p:cNvPr>
          <p:cNvSpPr txBox="1"/>
          <p:nvPr/>
        </p:nvSpPr>
        <p:spPr>
          <a:xfrm>
            <a:off x="7935687" y="1175657"/>
            <a:ext cx="3314700" cy="4401205"/>
          </a:xfrm>
          <a:prstGeom prst="rect">
            <a:avLst/>
          </a:prstGeom>
          <a:noFill/>
        </p:spPr>
        <p:txBody>
          <a:bodyPr wrap="square" rtlCol="0">
            <a:spAutoFit/>
          </a:bodyPr>
          <a:lstStyle/>
          <a:p>
            <a:pPr algn="ctr"/>
            <a:endParaRPr lang="en-US" sz="3500" dirty="0">
              <a:solidFill>
                <a:schemeClr val="tx1">
                  <a:lumMod val="85000"/>
                  <a:lumOff val="15000"/>
                </a:schemeClr>
              </a:solidFill>
            </a:endParaRPr>
          </a:p>
          <a:p>
            <a:pPr algn="ctr"/>
            <a:r>
              <a:rPr lang="en-US" sz="3500" dirty="0">
                <a:solidFill>
                  <a:schemeClr val="tx1">
                    <a:lumMod val="85000"/>
                    <a:lumOff val="15000"/>
                  </a:schemeClr>
                </a:solidFill>
              </a:rPr>
              <a:t>Self Sourced Clay </a:t>
            </a:r>
          </a:p>
          <a:p>
            <a:pPr algn="ctr"/>
            <a:br>
              <a:rPr lang="en-US" sz="3500" dirty="0">
                <a:solidFill>
                  <a:schemeClr val="tx1">
                    <a:lumMod val="85000"/>
                    <a:lumOff val="15000"/>
                  </a:schemeClr>
                </a:solidFill>
              </a:rPr>
            </a:br>
            <a:r>
              <a:rPr lang="en-US" sz="3500" dirty="0" err="1">
                <a:solidFill>
                  <a:schemeClr val="tx1">
                    <a:lumMod val="85000"/>
                    <a:lumOff val="15000"/>
                  </a:schemeClr>
                </a:solidFill>
              </a:rPr>
              <a:t>Neighbourhood</a:t>
            </a:r>
            <a:br>
              <a:rPr lang="en-US" sz="3500" dirty="0">
                <a:solidFill>
                  <a:schemeClr val="tx1">
                    <a:lumMod val="85000"/>
                    <a:lumOff val="15000"/>
                  </a:schemeClr>
                </a:solidFill>
              </a:rPr>
            </a:br>
            <a:r>
              <a:rPr lang="en-US" sz="3500" dirty="0">
                <a:solidFill>
                  <a:schemeClr val="tx1">
                    <a:lumMod val="85000"/>
                    <a:lumOff val="15000"/>
                  </a:schemeClr>
                </a:solidFill>
              </a:rPr>
              <a:t>foundation</a:t>
            </a:r>
          </a:p>
          <a:p>
            <a:pPr algn="ctr"/>
            <a:r>
              <a:rPr lang="en-US" sz="3500" dirty="0">
                <a:solidFill>
                  <a:schemeClr val="tx1">
                    <a:lumMod val="85000"/>
                    <a:lumOff val="15000"/>
                  </a:schemeClr>
                </a:solidFill>
              </a:rPr>
              <a:t>digging  opportunity</a:t>
            </a:r>
            <a:endParaRPr lang="en-US" sz="3500" dirty="0"/>
          </a:p>
        </p:txBody>
      </p:sp>
    </p:spTree>
    <p:extLst>
      <p:ext uri="{BB962C8B-B14F-4D97-AF65-F5344CB8AC3E}">
        <p14:creationId xmlns:p14="http://schemas.microsoft.com/office/powerpoint/2010/main" val="1441654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owl of soup and a fork&#10;&#10;AI-generated content may be incorrect.">
            <a:extLst>
              <a:ext uri="{FF2B5EF4-FFF2-40B4-BE49-F238E27FC236}">
                <a16:creationId xmlns:a16="http://schemas.microsoft.com/office/drawing/2014/main" id="{15FA6A5B-DD3D-8124-E5B4-FCDCBA9CA86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5208" y="1573887"/>
            <a:ext cx="2560320" cy="2560320"/>
          </a:xfrm>
          <a:prstGeom prst="rect">
            <a:avLst/>
          </a:prstGeom>
        </p:spPr>
      </p:pic>
      <p:cxnSp>
        <p:nvCxnSpPr>
          <p:cNvPr id="14" name="Straight Connector 13">
            <a:extLst>
              <a:ext uri="{FF2B5EF4-FFF2-40B4-BE49-F238E27FC236}">
                <a16:creationId xmlns:a16="http://schemas.microsoft.com/office/drawing/2014/main" id="{50DA1EB8-87CF-4588-A1FD-4756F9A28F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10079"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Picture 4" descr="A sieve with gravel in it&#10;&#10;AI-generated content may be incorrect.">
            <a:extLst>
              <a:ext uri="{FF2B5EF4-FFF2-40B4-BE49-F238E27FC236}">
                <a16:creationId xmlns:a16="http://schemas.microsoft.com/office/drawing/2014/main" id="{1EDD2209-45F3-1452-CED6-2D1516EFD2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03513" y="1573887"/>
            <a:ext cx="2560320" cy="2560320"/>
          </a:xfrm>
          <a:prstGeom prst="rect">
            <a:avLst/>
          </a:prstGeom>
        </p:spPr>
      </p:pic>
      <p:cxnSp>
        <p:nvCxnSpPr>
          <p:cNvPr id="16" name="Straight Connector 15">
            <a:extLst>
              <a:ext uri="{FF2B5EF4-FFF2-40B4-BE49-F238E27FC236}">
                <a16:creationId xmlns:a16="http://schemas.microsoft.com/office/drawing/2014/main" id="{D7A4E378-EA57-47B9-B1EB-58B998F6CF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2595"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9" name="Picture 8" descr="A hand holding a pink and white sponge over water&#10;&#10;AI-generated content may be incorrect.">
            <a:extLst>
              <a:ext uri="{FF2B5EF4-FFF2-40B4-BE49-F238E27FC236}">
                <a16:creationId xmlns:a16="http://schemas.microsoft.com/office/drawing/2014/main" id="{7DCDE9B4-9927-B3B3-89A7-7DC7EEDEBB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26472" y="1573887"/>
            <a:ext cx="2560320" cy="2560320"/>
          </a:xfrm>
          <a:prstGeom prst="rect">
            <a:avLst/>
          </a:prstGeom>
        </p:spPr>
      </p:pic>
      <p:cxnSp>
        <p:nvCxnSpPr>
          <p:cNvPr id="18" name="Straight Connector 17">
            <a:extLst>
              <a:ext uri="{FF2B5EF4-FFF2-40B4-BE49-F238E27FC236}">
                <a16:creationId xmlns:a16="http://schemas.microsoft.com/office/drawing/2014/main" id="{D2B31ED6-76F0-425A-9A41-C947AEF9C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66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 name="Picture 6" descr="A sieve with a spatula and a spatula in a bowl&#10;&#10;AI-generated content may be incorrect.">
            <a:extLst>
              <a:ext uri="{FF2B5EF4-FFF2-40B4-BE49-F238E27FC236}">
                <a16:creationId xmlns:a16="http://schemas.microsoft.com/office/drawing/2014/main" id="{5398F6BB-6917-FF8D-84FB-E27FB30080B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66028" y="1573887"/>
            <a:ext cx="2560320" cy="2560320"/>
          </a:xfrm>
          <a:prstGeom prst="rect">
            <a:avLst/>
          </a:prstGeom>
        </p:spPr>
      </p:pic>
      <p:sp>
        <p:nvSpPr>
          <p:cNvPr id="10" name="TextBox 9">
            <a:extLst>
              <a:ext uri="{FF2B5EF4-FFF2-40B4-BE49-F238E27FC236}">
                <a16:creationId xmlns:a16="http://schemas.microsoft.com/office/drawing/2014/main" id="{003D8360-0CA0-24FB-8BD8-DB395D2A2091}"/>
              </a:ext>
            </a:extLst>
          </p:cNvPr>
          <p:cNvSpPr txBox="1"/>
          <p:nvPr/>
        </p:nvSpPr>
        <p:spPr>
          <a:xfrm>
            <a:off x="957420" y="659757"/>
            <a:ext cx="10417215" cy="630942"/>
          </a:xfrm>
          <a:prstGeom prst="rect">
            <a:avLst/>
          </a:prstGeom>
          <a:noFill/>
        </p:spPr>
        <p:txBody>
          <a:bodyPr wrap="square" rtlCol="0">
            <a:spAutoFit/>
          </a:bodyPr>
          <a:lstStyle/>
          <a:p>
            <a:pPr algn="ctr"/>
            <a:r>
              <a:rPr lang="en-US" sz="3500" dirty="0"/>
              <a:t>Preparing self source clay as a sig and body</a:t>
            </a:r>
          </a:p>
        </p:txBody>
      </p:sp>
      <p:sp>
        <p:nvSpPr>
          <p:cNvPr id="11" name="TextBox 10">
            <a:extLst>
              <a:ext uri="{FF2B5EF4-FFF2-40B4-BE49-F238E27FC236}">
                <a16:creationId xmlns:a16="http://schemas.microsoft.com/office/drawing/2014/main" id="{EECE3BE2-F1F4-1912-8AE8-9DAA507787F6}"/>
              </a:ext>
            </a:extLst>
          </p:cNvPr>
          <p:cNvSpPr txBox="1"/>
          <p:nvPr/>
        </p:nvSpPr>
        <p:spPr>
          <a:xfrm>
            <a:off x="939222" y="5551912"/>
            <a:ext cx="10266745" cy="646331"/>
          </a:xfrm>
          <a:prstGeom prst="rect">
            <a:avLst/>
          </a:prstGeom>
          <a:noFill/>
        </p:spPr>
        <p:txBody>
          <a:bodyPr wrap="square" rtlCol="0">
            <a:spAutoFit/>
          </a:bodyPr>
          <a:lstStyle/>
          <a:p>
            <a:pPr algn="ctr"/>
            <a:r>
              <a:rPr lang="en-US" dirty="0"/>
              <a:t>Process underway.</a:t>
            </a:r>
          </a:p>
          <a:p>
            <a:r>
              <a:rPr lang="en-US" dirty="0"/>
              <a:t>SLAKE: remove floating organic matter | SIEVE: 2 times 2 meshes | SETTLE: | SIEVE: through cloth</a:t>
            </a:r>
          </a:p>
        </p:txBody>
      </p:sp>
    </p:spTree>
    <p:extLst>
      <p:ext uri="{BB962C8B-B14F-4D97-AF65-F5344CB8AC3E}">
        <p14:creationId xmlns:p14="http://schemas.microsoft.com/office/powerpoint/2010/main" val="33329886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E46F721-3785-414D-8697-16AF490E6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E83F37C-7FDE-E597-4833-2B0A5946EA0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15"/>
            <a:ext cx="7665593" cy="6858016"/>
          </a:xfrm>
          <a:custGeom>
            <a:avLst/>
            <a:gdLst/>
            <a:ahLst/>
            <a:cxnLst/>
            <a:rect l="l" t="t" r="r" b="b"/>
            <a:pathLst>
              <a:path w="7665593" h="6857999">
                <a:moveTo>
                  <a:pt x="0" y="0"/>
                </a:moveTo>
                <a:lnTo>
                  <a:pt x="7363783" y="0"/>
                </a:lnTo>
                <a:lnTo>
                  <a:pt x="7372954" y="18152"/>
                </a:lnTo>
                <a:cubicBezTo>
                  <a:pt x="7378508" y="27417"/>
                  <a:pt x="7383821" y="35694"/>
                  <a:pt x="7386404" y="41707"/>
                </a:cubicBezTo>
                <a:lnTo>
                  <a:pt x="7389058" y="60832"/>
                </a:lnTo>
                <a:lnTo>
                  <a:pt x="7394074" y="60137"/>
                </a:lnTo>
                <a:lnTo>
                  <a:pt x="7394443" y="67241"/>
                </a:lnTo>
                <a:lnTo>
                  <a:pt x="7394565" y="83099"/>
                </a:lnTo>
                <a:cubicBezTo>
                  <a:pt x="7395324" y="92994"/>
                  <a:pt x="7394122" y="120511"/>
                  <a:pt x="7395957" y="130584"/>
                </a:cubicBezTo>
                <a:cubicBezTo>
                  <a:pt x="7401306" y="133490"/>
                  <a:pt x="7404223" y="137975"/>
                  <a:pt x="7405574" y="143540"/>
                </a:cubicBezTo>
                <a:lnTo>
                  <a:pt x="7405725" y="155795"/>
                </a:lnTo>
                <a:lnTo>
                  <a:pt x="7418615" y="226869"/>
                </a:lnTo>
                <a:lnTo>
                  <a:pt x="7419579" y="236641"/>
                </a:lnTo>
                <a:lnTo>
                  <a:pt x="7423900" y="241933"/>
                </a:lnTo>
                <a:cubicBezTo>
                  <a:pt x="7424763" y="245974"/>
                  <a:pt x="7424206" y="257579"/>
                  <a:pt x="7424760" y="260885"/>
                </a:cubicBezTo>
                <a:cubicBezTo>
                  <a:pt x="7425580" y="261177"/>
                  <a:pt x="7426400" y="261469"/>
                  <a:pt x="7427220" y="261761"/>
                </a:cubicBezTo>
                <a:cubicBezTo>
                  <a:pt x="7431152" y="272291"/>
                  <a:pt x="7444241" y="311893"/>
                  <a:pt x="7448344" y="324055"/>
                </a:cubicBezTo>
                <a:cubicBezTo>
                  <a:pt x="7444563" y="326484"/>
                  <a:pt x="7450535" y="331924"/>
                  <a:pt x="7451833" y="334727"/>
                </a:cubicBezTo>
                <a:cubicBezTo>
                  <a:pt x="7449286" y="335161"/>
                  <a:pt x="7448510" y="341947"/>
                  <a:pt x="7450776" y="343948"/>
                </a:cubicBezTo>
                <a:cubicBezTo>
                  <a:pt x="7463202" y="391652"/>
                  <a:pt x="7437523" y="367773"/>
                  <a:pt x="7453791" y="395003"/>
                </a:cubicBezTo>
                <a:cubicBezTo>
                  <a:pt x="7454869" y="399820"/>
                  <a:pt x="7453841" y="403723"/>
                  <a:pt x="7451939" y="407147"/>
                </a:cubicBezTo>
                <a:lnTo>
                  <a:pt x="7448030" y="412254"/>
                </a:lnTo>
                <a:lnTo>
                  <a:pt x="7455416" y="432021"/>
                </a:lnTo>
                <a:cubicBezTo>
                  <a:pt x="7457991" y="441758"/>
                  <a:pt x="7459699" y="452007"/>
                  <a:pt x="7460479" y="462523"/>
                </a:cubicBezTo>
                <a:cubicBezTo>
                  <a:pt x="7455275" y="464882"/>
                  <a:pt x="7462669" y="473136"/>
                  <a:pt x="7464133" y="477020"/>
                </a:cubicBezTo>
                <a:cubicBezTo>
                  <a:pt x="7460734" y="477060"/>
                  <a:pt x="7459104" y="485663"/>
                  <a:pt x="7461914" y="488716"/>
                </a:cubicBezTo>
                <a:cubicBezTo>
                  <a:pt x="7474065" y="552879"/>
                  <a:pt x="7442314" y="516775"/>
                  <a:pt x="7461353" y="555280"/>
                </a:cubicBezTo>
                <a:cubicBezTo>
                  <a:pt x="7462345" y="561721"/>
                  <a:pt x="7460642" y="566553"/>
                  <a:pt x="7457829" y="570585"/>
                </a:cubicBezTo>
                <a:lnTo>
                  <a:pt x="7450804" y="577839"/>
                </a:lnTo>
                <a:lnTo>
                  <a:pt x="7453309" y="583524"/>
                </a:lnTo>
                <a:cubicBezTo>
                  <a:pt x="7453505" y="604977"/>
                  <a:pt x="7446306" y="611303"/>
                  <a:pt x="7453558" y="623785"/>
                </a:cubicBezTo>
                <a:cubicBezTo>
                  <a:pt x="7438483" y="642230"/>
                  <a:pt x="7452055" y="636019"/>
                  <a:pt x="7454362" y="650049"/>
                </a:cubicBezTo>
                <a:cubicBezTo>
                  <a:pt x="7457368" y="661117"/>
                  <a:pt x="7463152" y="640798"/>
                  <a:pt x="7464006" y="651645"/>
                </a:cubicBezTo>
                <a:cubicBezTo>
                  <a:pt x="7460114" y="663380"/>
                  <a:pt x="7472201" y="662829"/>
                  <a:pt x="7467442" y="675032"/>
                </a:cubicBezTo>
                <a:cubicBezTo>
                  <a:pt x="7458335" y="672068"/>
                  <a:pt x="7469207" y="699114"/>
                  <a:pt x="7461251" y="699956"/>
                </a:cubicBezTo>
                <a:cubicBezTo>
                  <a:pt x="7472628" y="710321"/>
                  <a:pt x="7458614" y="715529"/>
                  <a:pt x="7462119" y="729331"/>
                </a:cubicBezTo>
                <a:cubicBezTo>
                  <a:pt x="7466423" y="735831"/>
                  <a:pt x="7467162" y="740521"/>
                  <a:pt x="7462533" y="746910"/>
                </a:cubicBezTo>
                <a:cubicBezTo>
                  <a:pt x="7483486" y="776851"/>
                  <a:pt x="7463470" y="765024"/>
                  <a:pt x="7471529" y="793043"/>
                </a:cubicBezTo>
                <a:cubicBezTo>
                  <a:pt x="7480002" y="817184"/>
                  <a:pt x="7485500" y="844550"/>
                  <a:pt x="7505730" y="867898"/>
                </a:cubicBezTo>
                <a:cubicBezTo>
                  <a:pt x="7511461" y="872184"/>
                  <a:pt x="7513630" y="882707"/>
                  <a:pt x="7510576" y="891400"/>
                </a:cubicBezTo>
                <a:cubicBezTo>
                  <a:pt x="7510049" y="892894"/>
                  <a:pt x="7509385" y="894278"/>
                  <a:pt x="7508604" y="895508"/>
                </a:cubicBezTo>
                <a:cubicBezTo>
                  <a:pt x="7511698" y="915692"/>
                  <a:pt x="7525520" y="989520"/>
                  <a:pt x="7529143" y="1012510"/>
                </a:cubicBezTo>
                <a:cubicBezTo>
                  <a:pt x="7521781" y="1014371"/>
                  <a:pt x="7535067" y="1025997"/>
                  <a:pt x="7530347" y="1033444"/>
                </a:cubicBezTo>
                <a:cubicBezTo>
                  <a:pt x="7526204" y="1038777"/>
                  <a:pt x="7529270" y="1043549"/>
                  <a:pt x="7529596" y="1049120"/>
                </a:cubicBezTo>
                <a:cubicBezTo>
                  <a:pt x="7526339" y="1056460"/>
                  <a:pt x="7532220" y="1080398"/>
                  <a:pt x="7536437" y="1086639"/>
                </a:cubicBezTo>
                <a:cubicBezTo>
                  <a:pt x="7551094" y="1101553"/>
                  <a:pt x="7540210" y="1135442"/>
                  <a:pt x="7551438" y="1147834"/>
                </a:cubicBezTo>
                <a:cubicBezTo>
                  <a:pt x="7553086" y="1152330"/>
                  <a:pt x="7553752" y="1156729"/>
                  <a:pt x="7553808" y="1161047"/>
                </a:cubicBezTo>
                <a:lnTo>
                  <a:pt x="7552572" y="1173130"/>
                </a:lnTo>
                <a:lnTo>
                  <a:pt x="7549434" y="1176566"/>
                </a:lnTo>
                <a:lnTo>
                  <a:pt x="7550211" y="1183950"/>
                </a:lnTo>
                <a:lnTo>
                  <a:pt x="7549733" y="1186066"/>
                </a:lnTo>
                <a:cubicBezTo>
                  <a:pt x="7548807" y="1190108"/>
                  <a:pt x="7548001" y="1194099"/>
                  <a:pt x="7547683" y="1198047"/>
                </a:cubicBezTo>
                <a:cubicBezTo>
                  <a:pt x="7563423" y="1192855"/>
                  <a:pt x="7547566" y="1230782"/>
                  <a:pt x="7560295" y="1219849"/>
                </a:cubicBezTo>
                <a:cubicBezTo>
                  <a:pt x="7561281" y="1240644"/>
                  <a:pt x="7573138" y="1224782"/>
                  <a:pt x="7561835" y="1249779"/>
                </a:cubicBezTo>
                <a:cubicBezTo>
                  <a:pt x="7574707" y="1282065"/>
                  <a:pt x="7569916" y="1332957"/>
                  <a:pt x="7589445" y="1358245"/>
                </a:cubicBezTo>
                <a:cubicBezTo>
                  <a:pt x="7581989" y="1355103"/>
                  <a:pt x="7576204" y="1368711"/>
                  <a:pt x="7579904" y="1378136"/>
                </a:cubicBezTo>
                <a:cubicBezTo>
                  <a:pt x="7550647" y="1367117"/>
                  <a:pt x="7606267" y="1415404"/>
                  <a:pt x="7586303" y="1423699"/>
                </a:cubicBezTo>
                <a:cubicBezTo>
                  <a:pt x="7604838" y="1424108"/>
                  <a:pt x="7636267" y="1466352"/>
                  <a:pt x="7621059" y="1486236"/>
                </a:cubicBezTo>
                <a:cubicBezTo>
                  <a:pt x="7624771" y="1516526"/>
                  <a:pt x="7640092" y="1537976"/>
                  <a:pt x="7633966" y="1569734"/>
                </a:cubicBezTo>
                <a:cubicBezTo>
                  <a:pt x="7636447" y="1570719"/>
                  <a:pt x="7638522" y="1572334"/>
                  <a:pt x="7640304" y="1574384"/>
                </a:cubicBezTo>
                <a:lnTo>
                  <a:pt x="7644628" y="1581242"/>
                </a:lnTo>
                <a:lnTo>
                  <a:pt x="7644313" y="1582567"/>
                </a:lnTo>
                <a:cubicBezTo>
                  <a:pt x="7644257" y="1587776"/>
                  <a:pt x="7645302" y="1590443"/>
                  <a:pt x="7646831" y="1591983"/>
                </a:cubicBezTo>
                <a:cubicBezTo>
                  <a:pt x="7647577" y="1592347"/>
                  <a:pt x="7648323" y="1592711"/>
                  <a:pt x="7649069" y="1593074"/>
                </a:cubicBezTo>
                <a:lnTo>
                  <a:pt x="7651326" y="1599230"/>
                </a:lnTo>
                <a:lnTo>
                  <a:pt x="7657195" y="1610539"/>
                </a:lnTo>
                <a:lnTo>
                  <a:pt x="7656957" y="1613422"/>
                </a:lnTo>
                <a:lnTo>
                  <a:pt x="7663730" y="1631673"/>
                </a:lnTo>
                <a:lnTo>
                  <a:pt x="7663189" y="1632289"/>
                </a:lnTo>
                <a:cubicBezTo>
                  <a:pt x="7662131" y="1634085"/>
                  <a:pt x="7661641" y="1636199"/>
                  <a:pt x="7662326" y="1639024"/>
                </a:cubicBezTo>
                <a:cubicBezTo>
                  <a:pt x="7651979" y="1640024"/>
                  <a:pt x="7659188" y="1642819"/>
                  <a:pt x="7662125" y="1651067"/>
                </a:cubicBezTo>
                <a:cubicBezTo>
                  <a:pt x="7646711" y="1654462"/>
                  <a:pt x="7660667" y="1674670"/>
                  <a:pt x="7653812" y="1683345"/>
                </a:cubicBezTo>
                <a:cubicBezTo>
                  <a:pt x="7656316" y="1689330"/>
                  <a:pt x="7658683" y="1695719"/>
                  <a:pt x="7660803" y="1702414"/>
                </a:cubicBezTo>
                <a:lnTo>
                  <a:pt x="7661867" y="1756201"/>
                </a:lnTo>
                <a:lnTo>
                  <a:pt x="7649453" y="1812530"/>
                </a:lnTo>
                <a:cubicBezTo>
                  <a:pt x="7649183" y="1833366"/>
                  <a:pt x="7644573" y="1851408"/>
                  <a:pt x="7647823" y="1869041"/>
                </a:cubicBezTo>
                <a:cubicBezTo>
                  <a:pt x="7644238" y="1876204"/>
                  <a:pt x="7642789" y="1882956"/>
                  <a:pt x="7648156" y="1889503"/>
                </a:cubicBezTo>
                <a:cubicBezTo>
                  <a:pt x="7646365" y="1908946"/>
                  <a:pt x="7638702" y="1913653"/>
                  <a:pt x="7644679" y="1925974"/>
                </a:cubicBezTo>
                <a:cubicBezTo>
                  <a:pt x="7632281" y="1936898"/>
                  <a:pt x="7637013" y="1937545"/>
                  <a:pt x="7640564" y="1942678"/>
                </a:cubicBezTo>
                <a:lnTo>
                  <a:pt x="7640816" y="1943410"/>
                </a:lnTo>
                <a:lnTo>
                  <a:pt x="7639044" y="1944904"/>
                </a:lnTo>
                <a:lnTo>
                  <a:pt x="7638223" y="1947993"/>
                </a:lnTo>
                <a:lnTo>
                  <a:pt x="7638752" y="1956430"/>
                </a:lnTo>
                <a:lnTo>
                  <a:pt x="7639407" y="1959603"/>
                </a:lnTo>
                <a:cubicBezTo>
                  <a:pt x="7639690" y="1961788"/>
                  <a:pt x="7639658" y="1963239"/>
                  <a:pt x="7639396" y="1964244"/>
                </a:cubicBezTo>
                <a:lnTo>
                  <a:pt x="7639249" y="1964361"/>
                </a:lnTo>
                <a:lnTo>
                  <a:pt x="7639521" y="1968708"/>
                </a:lnTo>
                <a:cubicBezTo>
                  <a:pt x="7640315" y="1976045"/>
                  <a:pt x="7641402" y="1983186"/>
                  <a:pt x="7642694" y="1989983"/>
                </a:cubicBezTo>
                <a:cubicBezTo>
                  <a:pt x="7634556" y="1995729"/>
                  <a:pt x="7644169" y="2020842"/>
                  <a:pt x="7628828" y="2018094"/>
                </a:cubicBezTo>
                <a:cubicBezTo>
                  <a:pt x="7630116" y="2027262"/>
                  <a:pt x="7636485" y="2032807"/>
                  <a:pt x="7626423" y="2029720"/>
                </a:cubicBezTo>
                <a:cubicBezTo>
                  <a:pt x="7626559" y="2032738"/>
                  <a:pt x="7625703" y="2034598"/>
                  <a:pt x="7624364" y="2035929"/>
                </a:cubicBezTo>
                <a:lnTo>
                  <a:pt x="7623733" y="2036314"/>
                </a:lnTo>
                <a:lnTo>
                  <a:pt x="7626847" y="2056711"/>
                </a:lnTo>
                <a:lnTo>
                  <a:pt x="7626090" y="2059419"/>
                </a:lnTo>
                <a:lnTo>
                  <a:pt x="7629618" y="2072712"/>
                </a:lnTo>
                <a:lnTo>
                  <a:pt x="7630641" y="2079581"/>
                </a:lnTo>
                <a:lnTo>
                  <a:pt x="7632577" y="2081522"/>
                </a:lnTo>
                <a:cubicBezTo>
                  <a:pt x="7633753" y="2083617"/>
                  <a:pt x="7634261" y="2086620"/>
                  <a:pt x="7633251" y="2091658"/>
                </a:cubicBezTo>
                <a:lnTo>
                  <a:pt x="7632707" y="2092825"/>
                </a:lnTo>
                <a:lnTo>
                  <a:pt x="7635575" y="2101184"/>
                </a:lnTo>
                <a:cubicBezTo>
                  <a:pt x="7636900" y="2103876"/>
                  <a:pt x="7638586" y="2106260"/>
                  <a:pt x="7640772" y="2108190"/>
                </a:cubicBezTo>
                <a:cubicBezTo>
                  <a:pt x="7629093" y="2136655"/>
                  <a:pt x="7639778" y="2163513"/>
                  <a:pt x="7637758" y="2194409"/>
                </a:cubicBezTo>
                <a:cubicBezTo>
                  <a:pt x="7619585" y="2207765"/>
                  <a:pt x="7641835" y="2261154"/>
                  <a:pt x="7659453" y="2268824"/>
                </a:cubicBezTo>
                <a:cubicBezTo>
                  <a:pt x="7644015" y="2268997"/>
                  <a:pt x="7665037" y="2307714"/>
                  <a:pt x="7665583" y="2317700"/>
                </a:cubicBezTo>
                <a:cubicBezTo>
                  <a:pt x="7665764" y="2321029"/>
                  <a:pt x="7663671" y="2321166"/>
                  <a:pt x="7657195" y="2315619"/>
                </a:cubicBezTo>
                <a:cubicBezTo>
                  <a:pt x="7658997" y="2326231"/>
                  <a:pt x="7650972" y="2337185"/>
                  <a:pt x="7644431" y="2331209"/>
                </a:cubicBezTo>
                <a:cubicBezTo>
                  <a:pt x="7658433" y="2363448"/>
                  <a:pt x="7644510" y="2411031"/>
                  <a:pt x="7650869" y="2447461"/>
                </a:cubicBezTo>
                <a:cubicBezTo>
                  <a:pt x="7635485" y="2467322"/>
                  <a:pt x="7649719" y="2456555"/>
                  <a:pt x="7646841" y="2477156"/>
                </a:cubicBezTo>
                <a:cubicBezTo>
                  <a:pt x="7661004" y="2471521"/>
                  <a:pt x="7638896" y="2502164"/>
                  <a:pt x="7654880" y="2503292"/>
                </a:cubicBezTo>
                <a:cubicBezTo>
                  <a:pt x="7653849" y="2507005"/>
                  <a:pt x="7652348" y="2510567"/>
                  <a:pt x="7650720" y="2514131"/>
                </a:cubicBezTo>
                <a:lnTo>
                  <a:pt x="7649876" y="2516003"/>
                </a:lnTo>
                <a:lnTo>
                  <a:pt x="7649263" y="2523483"/>
                </a:lnTo>
                <a:lnTo>
                  <a:pt x="7645633" y="2525592"/>
                </a:lnTo>
                <a:lnTo>
                  <a:pt x="7642233" y="2536851"/>
                </a:lnTo>
                <a:cubicBezTo>
                  <a:pt x="7641494" y="2541069"/>
                  <a:pt x="7641323" y="2545607"/>
                  <a:pt x="7642069" y="2550622"/>
                </a:cubicBezTo>
                <a:cubicBezTo>
                  <a:pt x="7648404" y="2562959"/>
                  <a:pt x="7640640" y="2582170"/>
                  <a:pt x="7641110" y="2599544"/>
                </a:cubicBezTo>
                <a:lnTo>
                  <a:pt x="7643071" y="2607523"/>
                </a:lnTo>
                <a:lnTo>
                  <a:pt x="7639801" y="2633566"/>
                </a:lnTo>
                <a:cubicBezTo>
                  <a:pt x="7639166" y="2640978"/>
                  <a:pt x="7638833" y="2648672"/>
                  <a:pt x="7639065" y="2656773"/>
                </a:cubicBezTo>
                <a:lnTo>
                  <a:pt x="7640624" y="2671810"/>
                </a:lnTo>
                <a:lnTo>
                  <a:pt x="7639332" y="2675751"/>
                </a:lnTo>
                <a:cubicBezTo>
                  <a:pt x="7639476" y="2682617"/>
                  <a:pt x="7644027" y="2691703"/>
                  <a:pt x="7638498" y="2690893"/>
                </a:cubicBezTo>
                <a:lnTo>
                  <a:pt x="7640415" y="2698606"/>
                </a:lnTo>
                <a:lnTo>
                  <a:pt x="7636002" y="2706218"/>
                </a:lnTo>
                <a:cubicBezTo>
                  <a:pt x="7634978" y="2707053"/>
                  <a:pt x="7633887" y="2707679"/>
                  <a:pt x="7632770" y="2708079"/>
                </a:cubicBezTo>
                <a:lnTo>
                  <a:pt x="7634220" y="2718854"/>
                </a:lnTo>
                <a:lnTo>
                  <a:pt x="7631061" y="2727688"/>
                </a:lnTo>
                <a:lnTo>
                  <a:pt x="7633127" y="2735389"/>
                </a:lnTo>
                <a:lnTo>
                  <a:pt x="7632661" y="2738584"/>
                </a:lnTo>
                <a:lnTo>
                  <a:pt x="7631098" y="2746529"/>
                </a:lnTo>
                <a:cubicBezTo>
                  <a:pt x="7630002" y="2750602"/>
                  <a:pt x="7628681" y="2755160"/>
                  <a:pt x="7627624" y="2760235"/>
                </a:cubicBezTo>
                <a:lnTo>
                  <a:pt x="7627140" y="2764511"/>
                </a:lnTo>
                <a:lnTo>
                  <a:pt x="7621827" y="2773820"/>
                </a:lnTo>
                <a:cubicBezTo>
                  <a:pt x="7617811" y="2780593"/>
                  <a:pt x="7615104" y="2785923"/>
                  <a:pt x="7617284" y="2791840"/>
                </a:cubicBezTo>
                <a:cubicBezTo>
                  <a:pt x="7612094" y="2801924"/>
                  <a:pt x="7597550" y="2808970"/>
                  <a:pt x="7601430" y="2823567"/>
                </a:cubicBezTo>
                <a:cubicBezTo>
                  <a:pt x="7594841" y="2819137"/>
                  <a:pt x="7600633" y="2839778"/>
                  <a:pt x="7593865" y="2842217"/>
                </a:cubicBezTo>
                <a:cubicBezTo>
                  <a:pt x="7588415" y="2843342"/>
                  <a:pt x="7588901" y="2849866"/>
                  <a:pt x="7586893" y="2854834"/>
                </a:cubicBezTo>
                <a:cubicBezTo>
                  <a:pt x="7581327" y="2858374"/>
                  <a:pt x="7576244" y="2883372"/>
                  <a:pt x="7577046" y="2892075"/>
                </a:cubicBezTo>
                <a:cubicBezTo>
                  <a:pt x="7582584" y="2916606"/>
                  <a:pt x="7560175" y="2936338"/>
                  <a:pt x="7564026" y="2955950"/>
                </a:cubicBezTo>
                <a:cubicBezTo>
                  <a:pt x="7563501" y="2961086"/>
                  <a:pt x="7562240" y="2965343"/>
                  <a:pt x="7560529" y="2969031"/>
                </a:cubicBezTo>
                <a:lnTo>
                  <a:pt x="7554631" y="2978222"/>
                </a:lnTo>
                <a:lnTo>
                  <a:pt x="7550747" y="2978564"/>
                </a:lnTo>
                <a:lnTo>
                  <a:pt x="7548359" y="2985429"/>
                </a:lnTo>
                <a:lnTo>
                  <a:pt x="7547120" y="2986826"/>
                </a:lnTo>
                <a:cubicBezTo>
                  <a:pt x="7544741" y="2989483"/>
                  <a:pt x="7542480" y="2992194"/>
                  <a:pt x="7540621" y="2995267"/>
                </a:cubicBezTo>
                <a:cubicBezTo>
                  <a:pt x="7555200" y="3003715"/>
                  <a:pt x="7527208" y="3022799"/>
                  <a:pt x="7541739" y="3023946"/>
                </a:cubicBezTo>
                <a:cubicBezTo>
                  <a:pt x="7534059" y="3042303"/>
                  <a:pt x="7549904" y="3038579"/>
                  <a:pt x="7530781" y="3050462"/>
                </a:cubicBezTo>
                <a:cubicBezTo>
                  <a:pt x="7527838" y="3088204"/>
                  <a:pt x="7503338" y="3127251"/>
                  <a:pt x="7508515" y="3164510"/>
                </a:cubicBezTo>
                <a:cubicBezTo>
                  <a:pt x="7503888" y="3155782"/>
                  <a:pt x="7493770" y="3162549"/>
                  <a:pt x="7492866" y="3173520"/>
                </a:cubicBezTo>
                <a:cubicBezTo>
                  <a:pt x="7474179" y="3140376"/>
                  <a:pt x="7498581" y="3226463"/>
                  <a:pt x="7479395" y="3217191"/>
                </a:cubicBezTo>
                <a:cubicBezTo>
                  <a:pt x="7493905" y="3232643"/>
                  <a:pt x="7501608" y="3293915"/>
                  <a:pt x="7481475" y="3298298"/>
                </a:cubicBezTo>
                <a:cubicBezTo>
                  <a:pt x="7472089" y="3326890"/>
                  <a:pt x="7475493" y="3357480"/>
                  <a:pt x="7457722" y="3379292"/>
                </a:cubicBezTo>
                <a:cubicBezTo>
                  <a:pt x="7459285" y="3382143"/>
                  <a:pt x="7460273" y="3385199"/>
                  <a:pt x="7460850" y="3388381"/>
                </a:cubicBezTo>
                <a:lnTo>
                  <a:pt x="7461482" y="3397694"/>
                </a:lnTo>
                <a:lnTo>
                  <a:pt x="7460695" y="3398556"/>
                </a:lnTo>
                <a:cubicBezTo>
                  <a:pt x="7458532" y="3402904"/>
                  <a:pt x="7458275" y="3406007"/>
                  <a:pt x="7458858" y="3408553"/>
                </a:cubicBezTo>
                <a:lnTo>
                  <a:pt x="7460185" y="3411299"/>
                </a:lnTo>
                <a:lnTo>
                  <a:pt x="7459468" y="3418333"/>
                </a:lnTo>
                <a:lnTo>
                  <a:pt x="7459515" y="3432662"/>
                </a:lnTo>
                <a:lnTo>
                  <a:pt x="7458154" y="3434902"/>
                </a:lnTo>
                <a:lnTo>
                  <a:pt x="7456091" y="3455825"/>
                </a:lnTo>
                <a:cubicBezTo>
                  <a:pt x="7455865" y="3455850"/>
                  <a:pt x="7455638" y="3455877"/>
                  <a:pt x="7455413" y="3455903"/>
                </a:cubicBezTo>
                <a:cubicBezTo>
                  <a:pt x="7453843" y="3456557"/>
                  <a:pt x="7452596" y="3457940"/>
                  <a:pt x="7451989" y="3460886"/>
                </a:cubicBezTo>
                <a:cubicBezTo>
                  <a:pt x="7443388" y="3453296"/>
                  <a:pt x="7447961" y="3461529"/>
                  <a:pt x="7446929" y="3470886"/>
                </a:cubicBezTo>
                <a:cubicBezTo>
                  <a:pt x="7433341" y="3461186"/>
                  <a:pt x="7436171" y="3489615"/>
                  <a:pt x="7427213" y="3491353"/>
                </a:cubicBezTo>
                <a:cubicBezTo>
                  <a:pt x="7426761" y="3498443"/>
                  <a:pt x="7426037" y="3505767"/>
                  <a:pt x="7424990" y="3513143"/>
                </a:cubicBezTo>
                <a:lnTo>
                  <a:pt x="7424186" y="3517424"/>
                </a:lnTo>
                <a:cubicBezTo>
                  <a:pt x="7424132" y="3517438"/>
                  <a:pt x="7424077" y="3517453"/>
                  <a:pt x="7424024" y="3517467"/>
                </a:cubicBezTo>
                <a:cubicBezTo>
                  <a:pt x="7423536" y="3518305"/>
                  <a:pt x="7423153" y="3519678"/>
                  <a:pt x="7422883" y="3521896"/>
                </a:cubicBezTo>
                <a:lnTo>
                  <a:pt x="7422723" y="3525229"/>
                </a:lnTo>
                <a:lnTo>
                  <a:pt x="7421163" y="3533534"/>
                </a:lnTo>
                <a:lnTo>
                  <a:pt x="7419650" y="3536108"/>
                </a:lnTo>
                <a:lnTo>
                  <a:pt x="7417640" y="3536718"/>
                </a:lnTo>
                <a:lnTo>
                  <a:pt x="7417697" y="3537534"/>
                </a:lnTo>
                <a:cubicBezTo>
                  <a:pt x="7419749" y="3544077"/>
                  <a:pt x="7423989" y="3546875"/>
                  <a:pt x="7409814" y="3551598"/>
                </a:cubicBezTo>
                <a:cubicBezTo>
                  <a:pt x="7412376" y="3566128"/>
                  <a:pt x="7404108" y="3567090"/>
                  <a:pt x="7397719" y="3584844"/>
                </a:cubicBezTo>
                <a:cubicBezTo>
                  <a:pt x="7401116" y="3593573"/>
                  <a:pt x="7398130" y="3599358"/>
                  <a:pt x="7393057" y="3604546"/>
                </a:cubicBezTo>
                <a:cubicBezTo>
                  <a:pt x="7391792" y="3622895"/>
                  <a:pt x="7383125" y="3638008"/>
                  <a:pt x="7377811" y="3657793"/>
                </a:cubicBezTo>
                <a:cubicBezTo>
                  <a:pt x="7379886" y="3680874"/>
                  <a:pt x="7366255" y="3689531"/>
                  <a:pt x="7360624" y="3710685"/>
                </a:cubicBezTo>
                <a:cubicBezTo>
                  <a:pt x="7367950" y="3731637"/>
                  <a:pt x="7347999" y="3723947"/>
                  <a:pt x="7341489" y="3734006"/>
                </a:cubicBezTo>
                <a:lnTo>
                  <a:pt x="7340478" y="3737028"/>
                </a:lnTo>
                <a:lnTo>
                  <a:pt x="7340489" y="3745476"/>
                </a:lnTo>
                <a:lnTo>
                  <a:pt x="7340950" y="3748687"/>
                </a:lnTo>
                <a:cubicBezTo>
                  <a:pt x="7341098" y="3750887"/>
                  <a:pt x="7340976" y="3752333"/>
                  <a:pt x="7340653" y="3753314"/>
                </a:cubicBezTo>
                <a:lnTo>
                  <a:pt x="7340500" y="3753419"/>
                </a:lnTo>
                <a:lnTo>
                  <a:pt x="7340506" y="3757774"/>
                </a:lnTo>
                <a:cubicBezTo>
                  <a:pt x="7340847" y="3765147"/>
                  <a:pt x="7341495" y="3772345"/>
                  <a:pt x="7342369" y="3779218"/>
                </a:cubicBezTo>
                <a:cubicBezTo>
                  <a:pt x="7333890" y="3784348"/>
                  <a:pt x="7341949" y="3810090"/>
                  <a:pt x="7326800" y="3806225"/>
                </a:cubicBezTo>
                <a:cubicBezTo>
                  <a:pt x="7327524" y="3815461"/>
                  <a:pt x="7333545" y="3821456"/>
                  <a:pt x="7323686" y="3817640"/>
                </a:cubicBezTo>
                <a:cubicBezTo>
                  <a:pt x="7323637" y="3820659"/>
                  <a:pt x="7322668" y="3822449"/>
                  <a:pt x="7321247" y="3823678"/>
                </a:cubicBezTo>
                <a:lnTo>
                  <a:pt x="7320595" y="3824018"/>
                </a:lnTo>
                <a:lnTo>
                  <a:pt x="7322453" y="3844579"/>
                </a:lnTo>
                <a:lnTo>
                  <a:pt x="7321532" y="3847225"/>
                </a:lnTo>
                <a:lnTo>
                  <a:pt x="7324238" y="3860736"/>
                </a:lnTo>
                <a:lnTo>
                  <a:pt x="7324840" y="3867658"/>
                </a:lnTo>
                <a:lnTo>
                  <a:pt x="7326655" y="3869733"/>
                </a:lnTo>
                <a:cubicBezTo>
                  <a:pt x="7327701" y="3871909"/>
                  <a:pt x="7328023" y="3874942"/>
                  <a:pt x="7326706" y="3879891"/>
                </a:cubicBezTo>
                <a:lnTo>
                  <a:pt x="7326093" y="3881013"/>
                </a:lnTo>
                <a:lnTo>
                  <a:pt x="7328442" y="3889558"/>
                </a:lnTo>
                <a:cubicBezTo>
                  <a:pt x="7329602" y="3892339"/>
                  <a:pt x="7331138" y="3894839"/>
                  <a:pt x="7333203" y="3896924"/>
                </a:cubicBezTo>
                <a:cubicBezTo>
                  <a:pt x="7319795" y="3924445"/>
                  <a:pt x="7328820" y="3952004"/>
                  <a:pt x="7324908" y="3982658"/>
                </a:cubicBezTo>
                <a:cubicBezTo>
                  <a:pt x="7325522" y="4017325"/>
                  <a:pt x="7327874" y="4041416"/>
                  <a:pt x="7327588" y="4064228"/>
                </a:cubicBezTo>
                <a:cubicBezTo>
                  <a:pt x="7328735" y="4074940"/>
                  <a:pt x="7329351" y="4153102"/>
                  <a:pt x="7323186" y="4146664"/>
                </a:cubicBezTo>
                <a:cubicBezTo>
                  <a:pt x="7335189" y="4179829"/>
                  <a:pt x="7318370" y="4199117"/>
                  <a:pt x="7322488" y="4235901"/>
                </a:cubicBezTo>
                <a:cubicBezTo>
                  <a:pt x="7305909" y="4254573"/>
                  <a:pt x="7320783" y="4244884"/>
                  <a:pt x="7316645" y="4265209"/>
                </a:cubicBezTo>
                <a:cubicBezTo>
                  <a:pt x="7331133" y="4260631"/>
                  <a:pt x="7307179" y="4289560"/>
                  <a:pt x="7323069" y="4291857"/>
                </a:cubicBezTo>
                <a:cubicBezTo>
                  <a:pt x="7321814" y="4295483"/>
                  <a:pt x="7320095" y="4298923"/>
                  <a:pt x="7318251" y="4302359"/>
                </a:cubicBezTo>
                <a:lnTo>
                  <a:pt x="7317295" y="4304161"/>
                </a:lnTo>
                <a:lnTo>
                  <a:pt x="7316223" y="4311573"/>
                </a:lnTo>
                <a:lnTo>
                  <a:pt x="7312469" y="4313411"/>
                </a:lnTo>
                <a:lnTo>
                  <a:pt x="7306447" y="4403491"/>
                </a:lnTo>
                <a:cubicBezTo>
                  <a:pt x="7308849" y="4411399"/>
                  <a:pt x="7308497" y="4436984"/>
                  <a:pt x="7303688" y="4442497"/>
                </a:cubicBezTo>
                <a:cubicBezTo>
                  <a:pt x="7302637" y="4447969"/>
                  <a:pt x="7304327" y="4453942"/>
                  <a:pt x="7299181" y="4457128"/>
                </a:cubicBezTo>
                <a:cubicBezTo>
                  <a:pt x="7296154" y="4469016"/>
                  <a:pt x="7289197" y="4496240"/>
                  <a:pt x="7285530" y="4513823"/>
                </a:cubicBezTo>
                <a:cubicBezTo>
                  <a:pt x="7288769" y="4518560"/>
                  <a:pt x="7287100" y="4524649"/>
                  <a:pt x="7284412" y="4532609"/>
                </a:cubicBezTo>
                <a:lnTo>
                  <a:pt x="7282601" y="4540125"/>
                </a:lnTo>
                <a:lnTo>
                  <a:pt x="7291785" y="4563650"/>
                </a:lnTo>
                <a:lnTo>
                  <a:pt x="7284191" y="4636427"/>
                </a:lnTo>
                <a:lnTo>
                  <a:pt x="7292797" y="4672055"/>
                </a:lnTo>
                <a:cubicBezTo>
                  <a:pt x="7294304" y="4686552"/>
                  <a:pt x="7294421" y="4700466"/>
                  <a:pt x="7295425" y="4713953"/>
                </a:cubicBezTo>
                <a:cubicBezTo>
                  <a:pt x="7296104" y="4744441"/>
                  <a:pt x="7280378" y="4723911"/>
                  <a:pt x="7292574" y="4762180"/>
                </a:cubicBezTo>
                <a:cubicBezTo>
                  <a:pt x="7286719" y="4766152"/>
                  <a:pt x="7286266" y="4770971"/>
                  <a:pt x="7288689" y="4779168"/>
                </a:cubicBezTo>
                <a:cubicBezTo>
                  <a:pt x="7288592" y="4793971"/>
                  <a:pt x="7274303" y="4792486"/>
                  <a:pt x="7282355" y="4807636"/>
                </a:cubicBezTo>
                <a:cubicBezTo>
                  <a:pt x="7278556" y="4806204"/>
                  <a:pt x="7277539" y="4813202"/>
                  <a:pt x="7276505" y="4819678"/>
                </a:cubicBezTo>
                <a:lnTo>
                  <a:pt x="7273752" y="4823797"/>
                </a:lnTo>
                <a:lnTo>
                  <a:pt x="7283683" y="4847794"/>
                </a:lnTo>
                <a:cubicBezTo>
                  <a:pt x="7296832" y="4890479"/>
                  <a:pt x="7302379" y="4941877"/>
                  <a:pt x="7311552" y="4978326"/>
                </a:cubicBezTo>
                <a:cubicBezTo>
                  <a:pt x="7284161" y="4998846"/>
                  <a:pt x="7309660" y="4989594"/>
                  <a:pt x="7304880" y="5015024"/>
                </a:cubicBezTo>
                <a:cubicBezTo>
                  <a:pt x="7330355" y="5012307"/>
                  <a:pt x="7291032" y="5044485"/>
                  <a:pt x="7319932" y="5050993"/>
                </a:cubicBezTo>
                <a:cubicBezTo>
                  <a:pt x="7318148" y="5055414"/>
                  <a:pt x="7315506" y="5059493"/>
                  <a:pt x="7312641" y="5063537"/>
                </a:cubicBezTo>
                <a:lnTo>
                  <a:pt x="7311153" y="5065661"/>
                </a:lnTo>
                <a:lnTo>
                  <a:pt x="7310197" y="5075032"/>
                </a:lnTo>
                <a:lnTo>
                  <a:pt x="7303683" y="5076576"/>
                </a:lnTo>
                <a:lnTo>
                  <a:pt x="7297768" y="5089898"/>
                </a:lnTo>
                <a:cubicBezTo>
                  <a:pt x="7296519" y="5095057"/>
                  <a:pt x="7296302" y="5100805"/>
                  <a:pt x="7297750" y="5107454"/>
                </a:cubicBezTo>
                <a:cubicBezTo>
                  <a:pt x="7309447" y="5125240"/>
                  <a:pt x="7295812" y="5147341"/>
                  <a:pt x="7297014" y="5169708"/>
                </a:cubicBezTo>
                <a:lnTo>
                  <a:pt x="7300719" y="5180532"/>
                </a:lnTo>
                <a:lnTo>
                  <a:pt x="7295705" y="5210620"/>
                </a:lnTo>
                <a:lnTo>
                  <a:pt x="7296901" y="5212749"/>
                </a:lnTo>
                <a:cubicBezTo>
                  <a:pt x="7296704" y="5218058"/>
                  <a:pt x="7294377" y="5228574"/>
                  <a:pt x="7294523" y="5242477"/>
                </a:cubicBezTo>
                <a:lnTo>
                  <a:pt x="7297776" y="5296160"/>
                </a:lnTo>
                <a:lnTo>
                  <a:pt x="7289955" y="5304499"/>
                </a:lnTo>
                <a:lnTo>
                  <a:pt x="7286210" y="5305374"/>
                </a:lnTo>
                <a:lnTo>
                  <a:pt x="7286995" y="5320092"/>
                </a:lnTo>
                <a:lnTo>
                  <a:pt x="7281550" y="5330613"/>
                </a:lnTo>
                <a:lnTo>
                  <a:pt x="7285354" y="5340890"/>
                </a:lnTo>
                <a:lnTo>
                  <a:pt x="7281914" y="5354491"/>
                </a:lnTo>
                <a:cubicBezTo>
                  <a:pt x="7280017" y="5359352"/>
                  <a:pt x="7277725" y="5364763"/>
                  <a:pt x="7275918" y="5370917"/>
                </a:cubicBezTo>
                <a:lnTo>
                  <a:pt x="7267655" y="5384350"/>
                </a:lnTo>
                <a:lnTo>
                  <a:pt x="7263791" y="5406610"/>
                </a:lnTo>
                <a:cubicBezTo>
                  <a:pt x="7260956" y="5423841"/>
                  <a:pt x="7257650" y="5440271"/>
                  <a:pt x="7251522" y="5456222"/>
                </a:cubicBezTo>
                <a:cubicBezTo>
                  <a:pt x="7253699" y="5469913"/>
                  <a:pt x="7252931" y="5482529"/>
                  <a:pt x="7242311" y="5493751"/>
                </a:cubicBezTo>
                <a:cubicBezTo>
                  <a:pt x="7236636" y="5529727"/>
                  <a:pt x="7245809" y="5539513"/>
                  <a:pt x="7231835" y="5561252"/>
                </a:cubicBezTo>
                <a:cubicBezTo>
                  <a:pt x="7236311" y="5568555"/>
                  <a:pt x="7238499" y="5573475"/>
                  <a:pt x="7239152" y="5577121"/>
                </a:cubicBezTo>
                <a:cubicBezTo>
                  <a:pt x="7241111" y="5588065"/>
                  <a:pt x="7229268" y="5587525"/>
                  <a:pt x="7224043" y="5605355"/>
                </a:cubicBezTo>
                <a:cubicBezTo>
                  <a:pt x="7216774" y="5624244"/>
                  <a:pt x="7213225" y="5590845"/>
                  <a:pt x="7209229" y="5609118"/>
                </a:cubicBezTo>
                <a:cubicBezTo>
                  <a:pt x="7212098" y="5628346"/>
                  <a:pt x="7194168" y="5628785"/>
                  <a:pt x="7198222" y="5648700"/>
                </a:cubicBezTo>
                <a:cubicBezTo>
                  <a:pt x="7212577" y="5642705"/>
                  <a:pt x="7189541" y="5689259"/>
                  <a:pt x="7201221" y="5689771"/>
                </a:cubicBezTo>
                <a:cubicBezTo>
                  <a:pt x="7181618" y="5708428"/>
                  <a:pt x="7201258" y="5715573"/>
                  <a:pt x="7192555" y="5739098"/>
                </a:cubicBezTo>
                <a:cubicBezTo>
                  <a:pt x="7184486" y="5750478"/>
                  <a:pt x="7182208" y="5758416"/>
                  <a:pt x="7187522" y="5768603"/>
                </a:cubicBezTo>
                <a:cubicBezTo>
                  <a:pt x="7148692" y="5821144"/>
                  <a:pt x="7181577" y="5799065"/>
                  <a:pt x="7162500" y="5846928"/>
                </a:cubicBezTo>
                <a:lnTo>
                  <a:pt x="7160827" y="5850799"/>
                </a:lnTo>
                <a:lnTo>
                  <a:pt x="7163312" y="5866636"/>
                </a:lnTo>
                <a:cubicBezTo>
                  <a:pt x="7163884" y="5867070"/>
                  <a:pt x="7164455" y="5867505"/>
                  <a:pt x="7165029" y="5867939"/>
                </a:cubicBezTo>
                <a:lnTo>
                  <a:pt x="7142501" y="5914339"/>
                </a:lnTo>
                <a:lnTo>
                  <a:pt x="7143151" y="5921221"/>
                </a:lnTo>
                <a:lnTo>
                  <a:pt x="7123808" y="5950546"/>
                </a:lnTo>
                <a:lnTo>
                  <a:pt x="7116299" y="5966186"/>
                </a:lnTo>
                <a:lnTo>
                  <a:pt x="7106117" y="5983669"/>
                </a:lnTo>
                <a:lnTo>
                  <a:pt x="7109622" y="5995569"/>
                </a:lnTo>
                <a:cubicBezTo>
                  <a:pt x="7114727" y="6023526"/>
                  <a:pt x="7092983" y="6067450"/>
                  <a:pt x="7116605" y="6077139"/>
                </a:cubicBezTo>
                <a:cubicBezTo>
                  <a:pt x="7102148" y="6089933"/>
                  <a:pt x="7125501" y="6101908"/>
                  <a:pt x="7127573" y="6115892"/>
                </a:cubicBezTo>
                <a:cubicBezTo>
                  <a:pt x="7118381" y="6127056"/>
                  <a:pt x="7126331" y="6132595"/>
                  <a:pt x="7128098" y="6142737"/>
                </a:cubicBezTo>
                <a:cubicBezTo>
                  <a:pt x="7122429" y="6147329"/>
                  <a:pt x="7122724" y="6155912"/>
                  <a:pt x="7129375" y="6158833"/>
                </a:cubicBezTo>
                <a:cubicBezTo>
                  <a:pt x="7144709" y="6154689"/>
                  <a:pt x="7137060" y="6184499"/>
                  <a:pt x="7147635" y="6186714"/>
                </a:cubicBezTo>
                <a:cubicBezTo>
                  <a:pt x="7149842" y="6204016"/>
                  <a:pt x="7136414" y="6279145"/>
                  <a:pt x="7153343" y="6291871"/>
                </a:cubicBezTo>
                <a:cubicBezTo>
                  <a:pt x="7161381" y="6326852"/>
                  <a:pt x="7134450" y="6377408"/>
                  <a:pt x="7134923" y="6392273"/>
                </a:cubicBezTo>
                <a:cubicBezTo>
                  <a:pt x="7103997" y="6407024"/>
                  <a:pt x="7185503" y="6478818"/>
                  <a:pt x="7187236" y="6541940"/>
                </a:cubicBezTo>
                <a:cubicBezTo>
                  <a:pt x="7184250" y="6550446"/>
                  <a:pt x="7184290" y="6554993"/>
                  <a:pt x="7191340" y="6557275"/>
                </a:cubicBezTo>
                <a:cubicBezTo>
                  <a:pt x="7195412" y="6573685"/>
                  <a:pt x="7202070" y="6606060"/>
                  <a:pt x="7211670" y="6640404"/>
                </a:cubicBezTo>
                <a:cubicBezTo>
                  <a:pt x="7219591" y="6666216"/>
                  <a:pt x="7212698" y="6793331"/>
                  <a:pt x="7221085" y="6827708"/>
                </a:cubicBezTo>
                <a:lnTo>
                  <a:pt x="7227698" y="6857999"/>
                </a:lnTo>
                <a:lnTo>
                  <a:pt x="0" y="6857999"/>
                </a:lnTo>
                <a:close/>
              </a:path>
            </a:pathLst>
          </a:cu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966B3E9-26C0-DE99-B0D3-C3A13EE9E1FD}"/>
                  </a:ext>
                </a:extLst>
              </p:cNvPr>
              <p:cNvSpPr txBox="1"/>
              <p:nvPr/>
            </p:nvSpPr>
            <p:spPr>
              <a:xfrm>
                <a:off x="7834144" y="420477"/>
                <a:ext cx="4189304" cy="6017032"/>
              </a:xfrm>
              <a:prstGeom prst="rect">
                <a:avLst/>
              </a:prstGeom>
              <a:noFill/>
            </p:spPr>
            <p:txBody>
              <a:bodyPr wrap="square" rtlCol="0">
                <a:spAutoFit/>
              </a:bodyPr>
              <a:lstStyle/>
              <a:p>
                <a:r>
                  <a:rPr lang="en-US" sz="3500" dirty="0">
                    <a:solidFill>
                      <a:schemeClr val="tx1">
                        <a:lumMod val="85000"/>
                        <a:lumOff val="15000"/>
                      </a:schemeClr>
                    </a:solidFill>
                  </a:rPr>
                  <a:t>Self Sourced Clay</a:t>
                </a:r>
                <a:br>
                  <a:rPr lang="en-US" sz="3500" dirty="0">
                    <a:solidFill>
                      <a:schemeClr val="tx1">
                        <a:lumMod val="85000"/>
                        <a:lumOff val="15000"/>
                      </a:schemeClr>
                    </a:solidFill>
                  </a:rPr>
                </a:br>
                <a:br>
                  <a:rPr lang="en-US" sz="3500" dirty="0">
                    <a:solidFill>
                      <a:schemeClr val="tx1">
                        <a:lumMod val="85000"/>
                        <a:lumOff val="15000"/>
                      </a:schemeClr>
                    </a:solidFill>
                  </a:rPr>
                </a:br>
                <a:r>
                  <a:rPr lang="en-US" sz="3500" dirty="0">
                    <a:solidFill>
                      <a:schemeClr val="tx1">
                        <a:lumMod val="85000"/>
                        <a:lumOff val="15000"/>
                      </a:schemeClr>
                    </a:solidFill>
                  </a:rPr>
                  <a:t>Fitzroy renovation</a:t>
                </a:r>
                <a:br>
                  <a:rPr lang="en-US" sz="3500" dirty="0">
                    <a:solidFill>
                      <a:schemeClr val="tx1">
                        <a:lumMod val="85000"/>
                        <a:lumOff val="15000"/>
                      </a:schemeClr>
                    </a:solidFill>
                  </a:rPr>
                </a:br>
                <a:br>
                  <a:rPr lang="en-US" sz="3500" dirty="0">
                    <a:solidFill>
                      <a:schemeClr val="tx1">
                        <a:lumMod val="85000"/>
                        <a:lumOff val="15000"/>
                      </a:schemeClr>
                    </a:solidFill>
                  </a:rPr>
                </a:br>
                <a:r>
                  <a:rPr lang="en-US" sz="3500" dirty="0">
                    <a:solidFill>
                      <a:schemeClr val="tx1">
                        <a:lumMod val="85000"/>
                        <a:lumOff val="15000"/>
                      </a:schemeClr>
                    </a:solidFill>
                  </a:rPr>
                  <a:t>Testing:</a:t>
                </a:r>
                <a:br>
                  <a:rPr lang="en-US" sz="3500" dirty="0">
                    <a:solidFill>
                      <a:schemeClr val="tx1">
                        <a:lumMod val="85000"/>
                        <a:lumOff val="15000"/>
                      </a:schemeClr>
                    </a:solidFill>
                  </a:rPr>
                </a:br>
                <a:r>
                  <a:rPr lang="en-US" sz="3500" dirty="0">
                    <a:solidFill>
                      <a:schemeClr val="tx1">
                        <a:lumMod val="85000"/>
                        <a:lumOff val="15000"/>
                      </a:schemeClr>
                    </a:solidFill>
                  </a:rPr>
                  <a:t>terra sig</a:t>
                </a:r>
                <a:br>
                  <a:rPr lang="en-US" sz="3500" dirty="0">
                    <a:solidFill>
                      <a:schemeClr val="tx1">
                        <a:lumMod val="85000"/>
                        <a:lumOff val="15000"/>
                      </a:schemeClr>
                    </a:solidFill>
                  </a:rPr>
                </a:br>
                <a:r>
                  <a:rPr lang="en-US" sz="3500" dirty="0">
                    <a:solidFill>
                      <a:schemeClr val="tx1">
                        <a:lumMod val="85000"/>
                        <a:lumOff val="15000"/>
                      </a:schemeClr>
                    </a:solidFill>
                  </a:rPr>
                  <a:t>body</a:t>
                </a:r>
                <a:br>
                  <a:rPr lang="en-US" sz="3500" dirty="0">
                    <a:solidFill>
                      <a:schemeClr val="tx1">
                        <a:lumMod val="85000"/>
                        <a:lumOff val="15000"/>
                      </a:schemeClr>
                    </a:solidFill>
                  </a:rPr>
                </a:br>
                <a:r>
                  <a:rPr lang="en-US" sz="3500" dirty="0">
                    <a:solidFill>
                      <a:schemeClr val="tx1">
                        <a:lumMod val="85000"/>
                        <a:lumOff val="15000"/>
                      </a:schemeClr>
                    </a:solidFill>
                  </a:rPr>
                  <a:t>gravel melt</a:t>
                </a:r>
                <a:br>
                  <a:rPr lang="en-US" sz="3500" dirty="0">
                    <a:solidFill>
                      <a:schemeClr val="tx1">
                        <a:lumMod val="85000"/>
                        <a:lumOff val="15000"/>
                      </a:schemeClr>
                    </a:solidFill>
                  </a:rPr>
                </a:br>
                <a:br>
                  <a:rPr lang="en-US" sz="3500" dirty="0">
                    <a:solidFill>
                      <a:schemeClr val="tx1">
                        <a:lumMod val="85000"/>
                        <a:lumOff val="15000"/>
                      </a:schemeClr>
                    </a:solidFill>
                  </a:rPr>
                </a:br>
                <a:r>
                  <a:rPr lang="en-US" sz="3500" dirty="0">
                    <a:solidFill>
                      <a:schemeClr val="tx1">
                        <a:lumMod val="85000"/>
                        <a:lumOff val="15000"/>
                      </a:schemeClr>
                    </a:solidFill>
                  </a:rPr>
                  <a:t>Fired to 1280</a:t>
                </a:r>
                <a14:m>
                  <m:oMath xmlns:m="http://schemas.openxmlformats.org/officeDocument/2006/math">
                    <m:r>
                      <a:rPr lang="en-US" sz="3500" i="1" smtClean="0">
                        <a:solidFill>
                          <a:schemeClr val="tx1">
                            <a:lumMod val="85000"/>
                            <a:lumOff val="15000"/>
                          </a:schemeClr>
                        </a:solidFill>
                        <a:latin typeface="Cambria Math" panose="02040503050406030204" pitchFamily="18" charset="0"/>
                        <a:ea typeface="Cambria Math" panose="02040503050406030204" pitchFamily="18" charset="0"/>
                      </a:rPr>
                      <m:t>°</m:t>
                    </m:r>
                  </m:oMath>
                </a14:m>
                <a:r>
                  <a:rPr lang="en-US" sz="3500" dirty="0">
                    <a:solidFill>
                      <a:schemeClr val="tx1">
                        <a:lumMod val="85000"/>
                        <a:lumOff val="15000"/>
                      </a:schemeClr>
                    </a:solidFill>
                  </a:rPr>
                  <a:t>C in White Raku coaster </a:t>
                </a:r>
                <a:endParaRPr lang="en-US" sz="3500" dirty="0"/>
              </a:p>
            </p:txBody>
          </p:sp>
        </mc:Choice>
        <mc:Fallback xmlns="">
          <p:sp>
            <p:nvSpPr>
              <p:cNvPr id="12" name="TextBox 11">
                <a:extLst>
                  <a:ext uri="{FF2B5EF4-FFF2-40B4-BE49-F238E27FC236}">
                    <a16:creationId xmlns:a16="http://schemas.microsoft.com/office/drawing/2014/main" id="{5966B3E9-26C0-DE99-B0D3-C3A13EE9E1FD}"/>
                  </a:ext>
                </a:extLst>
              </p:cNvPr>
              <p:cNvSpPr txBox="1">
                <a:spLocks noRot="1" noChangeAspect="1" noMove="1" noResize="1" noEditPoints="1" noAdjustHandles="1" noChangeArrowheads="1" noChangeShapeType="1" noTextEdit="1"/>
              </p:cNvSpPr>
              <p:nvPr/>
            </p:nvSpPr>
            <p:spPr>
              <a:xfrm>
                <a:off x="7834144" y="420477"/>
                <a:ext cx="4189304" cy="6017032"/>
              </a:xfrm>
              <a:prstGeom prst="rect">
                <a:avLst/>
              </a:prstGeom>
              <a:blipFill>
                <a:blip r:embed="rId3"/>
                <a:stretch>
                  <a:fillRect l="-4230" t="-1688" b="-2743"/>
                </a:stretch>
              </a:blipFill>
            </p:spPr>
            <p:txBody>
              <a:bodyPr/>
              <a:lstStyle/>
              <a:p>
                <a:r>
                  <a:rPr lang="en-US">
                    <a:noFill/>
                  </a:rPr>
                  <a:t> </a:t>
                </a:r>
              </a:p>
            </p:txBody>
          </p:sp>
        </mc:Fallback>
      </mc:AlternateContent>
    </p:spTree>
    <p:extLst>
      <p:ext uri="{BB962C8B-B14F-4D97-AF65-F5344CB8AC3E}">
        <p14:creationId xmlns:p14="http://schemas.microsoft.com/office/powerpoint/2010/main" val="42734230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7BB5FFB-C6E7-4F8E-463C-ECE2B765FA66}"/>
              </a:ext>
            </a:extLst>
          </p:cNvPr>
          <p:cNvSpPr txBox="1"/>
          <p:nvPr/>
        </p:nvSpPr>
        <p:spPr>
          <a:xfrm>
            <a:off x="1255060" y="5279511"/>
            <a:ext cx="9681882" cy="73988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600" dirty="0">
                <a:solidFill>
                  <a:schemeClr val="tx1">
                    <a:lumMod val="85000"/>
                    <a:lumOff val="15000"/>
                  </a:schemeClr>
                </a:solidFill>
                <a:latin typeface="+mj-lt"/>
                <a:ea typeface="+mj-ea"/>
                <a:cs typeface="+mj-cs"/>
              </a:rPr>
              <a:t>SUITE OF SIGS – brown, cream, white </a:t>
            </a:r>
          </a:p>
        </p:txBody>
      </p:sp>
      <p:pic>
        <p:nvPicPr>
          <p:cNvPr id="3" name="Picture 2" descr="A group of bottles and containers on a metal surface&#10;&#10;Description automatically generated">
            <a:extLst>
              <a:ext uri="{FF2B5EF4-FFF2-40B4-BE49-F238E27FC236}">
                <a16:creationId xmlns:a16="http://schemas.microsoft.com/office/drawing/2014/main" id="{241573E5-9D7A-39B1-2044-A2AA8E46F1A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extLst>
      <p:ext uri="{BB962C8B-B14F-4D97-AF65-F5344CB8AC3E}">
        <p14:creationId xmlns:p14="http://schemas.microsoft.com/office/powerpoint/2010/main" val="1924164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5BDD038-F345-433A-B715-30DEEC1529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B89AF2A-4ED1-4E6B-907C-ED98F10E75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01809A-6C6D-C156-089A-D85442D09933}"/>
              </a:ext>
            </a:extLst>
          </p:cNvPr>
          <p:cNvSpPr>
            <a:spLocks noGrp="1"/>
          </p:cNvSpPr>
          <p:nvPr>
            <p:ph type="title"/>
          </p:nvPr>
        </p:nvSpPr>
        <p:spPr>
          <a:xfrm>
            <a:off x="814415" y="4380258"/>
            <a:ext cx="6857999" cy="770719"/>
          </a:xfrm>
        </p:spPr>
        <p:txBody>
          <a:bodyPr vert="horz" lIns="91440" tIns="45720" rIns="91440" bIns="45720" rtlCol="0" anchor="b">
            <a:normAutofit/>
          </a:bodyPr>
          <a:lstStyle/>
          <a:p>
            <a:r>
              <a:rPr lang="en-US" sz="3600" kern="1200" dirty="0">
                <a:solidFill>
                  <a:schemeClr val="tx1"/>
                </a:solidFill>
                <a:latin typeface="+mj-lt"/>
                <a:ea typeface="+mj-ea"/>
                <a:cs typeface="+mj-cs"/>
              </a:rPr>
              <a:t>Acknowledgements</a:t>
            </a:r>
          </a:p>
        </p:txBody>
      </p:sp>
      <p:pic>
        <p:nvPicPr>
          <p:cNvPr id="4" name="Picture 3">
            <a:extLst>
              <a:ext uri="{FF2B5EF4-FFF2-40B4-BE49-F238E27FC236}">
                <a16:creationId xmlns:a16="http://schemas.microsoft.com/office/drawing/2014/main" id="{5B46D445-60C2-66B9-E6F3-8E859FC74E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67987" y="0"/>
            <a:ext cx="2988035" cy="4616794"/>
          </a:xfrm>
          <a:custGeom>
            <a:avLst/>
            <a:gdLst/>
            <a:ahLst/>
            <a:cxnLst/>
            <a:rect l="l" t="t" r="r" b="b"/>
            <a:pathLst>
              <a:path w="3067990" h="4616794">
                <a:moveTo>
                  <a:pt x="0" y="0"/>
                </a:moveTo>
                <a:lnTo>
                  <a:pt x="3067990" y="0"/>
                </a:lnTo>
                <a:lnTo>
                  <a:pt x="3067990" y="4616421"/>
                </a:lnTo>
                <a:lnTo>
                  <a:pt x="3000906" y="4616794"/>
                </a:lnTo>
                <a:lnTo>
                  <a:pt x="2972250" y="4614025"/>
                </a:lnTo>
                <a:cubicBezTo>
                  <a:pt x="2962120" y="4616092"/>
                  <a:pt x="2951989" y="4604037"/>
                  <a:pt x="2941859" y="4606104"/>
                </a:cubicBezTo>
                <a:lnTo>
                  <a:pt x="2894107" y="4602170"/>
                </a:lnTo>
                <a:cubicBezTo>
                  <a:pt x="2873034" y="4581836"/>
                  <a:pt x="2869193" y="4602435"/>
                  <a:pt x="2854257" y="4597077"/>
                </a:cubicBezTo>
                <a:cubicBezTo>
                  <a:pt x="2828604" y="4586072"/>
                  <a:pt x="2823319" y="4587134"/>
                  <a:pt x="2797428" y="4577083"/>
                </a:cubicBezTo>
                <a:cubicBezTo>
                  <a:pt x="2784423" y="4578854"/>
                  <a:pt x="2770248" y="4573660"/>
                  <a:pt x="2757555" y="4577211"/>
                </a:cubicBezTo>
                <a:lnTo>
                  <a:pt x="2722664" y="4575516"/>
                </a:lnTo>
                <a:lnTo>
                  <a:pt x="2686700" y="4579436"/>
                </a:lnTo>
                <a:lnTo>
                  <a:pt x="2649051" y="4590851"/>
                </a:lnTo>
                <a:cubicBezTo>
                  <a:pt x="2634424" y="4591611"/>
                  <a:pt x="2618884" y="4590616"/>
                  <a:pt x="2602008" y="4586807"/>
                </a:cubicBezTo>
                <a:cubicBezTo>
                  <a:pt x="2588795" y="4584785"/>
                  <a:pt x="2590198" y="4581679"/>
                  <a:pt x="2553187" y="4576612"/>
                </a:cubicBezTo>
                <a:cubicBezTo>
                  <a:pt x="2516176" y="4571544"/>
                  <a:pt x="2419368" y="4560523"/>
                  <a:pt x="2379944" y="4556404"/>
                </a:cubicBezTo>
                <a:cubicBezTo>
                  <a:pt x="2340520" y="4552286"/>
                  <a:pt x="2355516" y="4555975"/>
                  <a:pt x="2333229" y="4554006"/>
                </a:cubicBezTo>
                <a:cubicBezTo>
                  <a:pt x="2310943" y="4552037"/>
                  <a:pt x="2272361" y="4544062"/>
                  <a:pt x="2246228" y="4544592"/>
                </a:cubicBezTo>
                <a:cubicBezTo>
                  <a:pt x="2227084" y="4544840"/>
                  <a:pt x="2214877" y="4554623"/>
                  <a:pt x="2194084" y="4550124"/>
                </a:cubicBezTo>
                <a:cubicBezTo>
                  <a:pt x="2173819" y="4565400"/>
                  <a:pt x="2120858" y="4529368"/>
                  <a:pt x="2122173" y="4551115"/>
                </a:cubicBezTo>
                <a:cubicBezTo>
                  <a:pt x="2103245" y="4538654"/>
                  <a:pt x="2081494" y="4540178"/>
                  <a:pt x="2059358" y="4545242"/>
                </a:cubicBezTo>
                <a:lnTo>
                  <a:pt x="2035061" y="4551794"/>
                </a:lnTo>
                <a:lnTo>
                  <a:pt x="1953233" y="4547925"/>
                </a:lnTo>
                <a:lnTo>
                  <a:pt x="1946445" y="4553172"/>
                </a:lnTo>
                <a:lnTo>
                  <a:pt x="1929934" y="4554324"/>
                </a:lnTo>
                <a:lnTo>
                  <a:pt x="1923819" y="4555038"/>
                </a:lnTo>
                <a:lnTo>
                  <a:pt x="1920026" y="4552518"/>
                </a:lnTo>
                <a:cubicBezTo>
                  <a:pt x="1917776" y="4551386"/>
                  <a:pt x="1916103" y="4551310"/>
                  <a:pt x="1914899" y="4553152"/>
                </a:cubicBezTo>
                <a:cubicBezTo>
                  <a:pt x="1914710" y="4554150"/>
                  <a:pt x="1914522" y="4555147"/>
                  <a:pt x="1914332" y="4556144"/>
                </a:cubicBezTo>
                <a:lnTo>
                  <a:pt x="1882048" y="4559910"/>
                </a:lnTo>
                <a:lnTo>
                  <a:pt x="1649952" y="4565527"/>
                </a:lnTo>
                <a:cubicBezTo>
                  <a:pt x="1546877" y="4600708"/>
                  <a:pt x="1418821" y="4554985"/>
                  <a:pt x="1305072" y="4567061"/>
                </a:cubicBezTo>
                <a:cubicBezTo>
                  <a:pt x="1280261" y="4557333"/>
                  <a:pt x="1302176" y="4558540"/>
                  <a:pt x="1243254" y="4571143"/>
                </a:cubicBezTo>
                <a:cubicBezTo>
                  <a:pt x="1210584" y="4564151"/>
                  <a:pt x="1143994" y="4561068"/>
                  <a:pt x="1107683" y="4558193"/>
                </a:cubicBezTo>
                <a:cubicBezTo>
                  <a:pt x="1073102" y="4550629"/>
                  <a:pt x="1071748" y="4546366"/>
                  <a:pt x="1049893" y="4539884"/>
                </a:cubicBezTo>
                <a:cubicBezTo>
                  <a:pt x="1028038" y="4533401"/>
                  <a:pt x="1037691" y="4534947"/>
                  <a:pt x="994206" y="4533420"/>
                </a:cubicBezTo>
                <a:cubicBezTo>
                  <a:pt x="958901" y="4528712"/>
                  <a:pt x="875207" y="4522680"/>
                  <a:pt x="841592" y="4522231"/>
                </a:cubicBezTo>
                <a:cubicBezTo>
                  <a:pt x="807977" y="4521782"/>
                  <a:pt x="805424" y="4517118"/>
                  <a:pt x="774862" y="4516600"/>
                </a:cubicBezTo>
                <a:cubicBezTo>
                  <a:pt x="750315" y="4523644"/>
                  <a:pt x="671398" y="4522624"/>
                  <a:pt x="654689" y="4508536"/>
                </a:cubicBezTo>
                <a:cubicBezTo>
                  <a:pt x="637868" y="4505459"/>
                  <a:pt x="619334" y="4510410"/>
                  <a:pt x="609821" y="4495335"/>
                </a:cubicBezTo>
                <a:cubicBezTo>
                  <a:pt x="594967" y="4477187"/>
                  <a:pt x="569778" y="4482863"/>
                  <a:pt x="546639" y="4483715"/>
                </a:cubicBezTo>
                <a:cubicBezTo>
                  <a:pt x="511551" y="4480605"/>
                  <a:pt x="483864" y="4467978"/>
                  <a:pt x="448444" y="4468067"/>
                </a:cubicBezTo>
                <a:cubicBezTo>
                  <a:pt x="415629" y="4464821"/>
                  <a:pt x="430775" y="4468600"/>
                  <a:pt x="355452" y="4463696"/>
                </a:cubicBezTo>
                <a:cubicBezTo>
                  <a:pt x="313474" y="4466598"/>
                  <a:pt x="251919" y="4449601"/>
                  <a:pt x="214765" y="4450435"/>
                </a:cubicBezTo>
                <a:cubicBezTo>
                  <a:pt x="212316" y="4447431"/>
                  <a:pt x="185091" y="4449077"/>
                  <a:pt x="163935" y="4448100"/>
                </a:cubicBezTo>
                <a:cubicBezTo>
                  <a:pt x="142779" y="4447123"/>
                  <a:pt x="108889" y="4432016"/>
                  <a:pt x="87830" y="4444571"/>
                </a:cubicBezTo>
                <a:lnTo>
                  <a:pt x="0" y="4433387"/>
                </a:lnTo>
                <a:close/>
              </a:path>
            </a:pathLst>
          </a:custGeom>
        </p:spPr>
      </p:pic>
      <p:pic>
        <p:nvPicPr>
          <p:cNvPr id="8" name="Picture 7">
            <a:extLst>
              <a:ext uri="{FF2B5EF4-FFF2-40B4-BE49-F238E27FC236}">
                <a16:creationId xmlns:a16="http://schemas.microsoft.com/office/drawing/2014/main" id="{5BACE904-0955-5031-5F0A-DFCFDE0F531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4137" y="0"/>
            <a:ext cx="2583874" cy="4486402"/>
          </a:xfrm>
          <a:custGeom>
            <a:avLst/>
            <a:gdLst/>
            <a:ahLst/>
            <a:cxnLst/>
            <a:rect l="l" t="t" r="r" b="b"/>
            <a:pathLst>
              <a:path w="3067990" h="4486402">
                <a:moveTo>
                  <a:pt x="0" y="0"/>
                </a:moveTo>
                <a:lnTo>
                  <a:pt x="3067990" y="0"/>
                </a:lnTo>
                <a:lnTo>
                  <a:pt x="3067990" y="4434678"/>
                </a:lnTo>
                <a:lnTo>
                  <a:pt x="3005136" y="4426674"/>
                </a:lnTo>
                <a:cubicBezTo>
                  <a:pt x="2984892" y="4426477"/>
                  <a:pt x="2964647" y="4432630"/>
                  <a:pt x="2944403" y="4432433"/>
                </a:cubicBezTo>
                <a:cubicBezTo>
                  <a:pt x="2903802" y="4433020"/>
                  <a:pt x="2942523" y="4445800"/>
                  <a:pt x="2891479" y="4437498"/>
                </a:cubicBezTo>
                <a:cubicBezTo>
                  <a:pt x="2840435" y="4419671"/>
                  <a:pt x="2733386" y="4403942"/>
                  <a:pt x="2670602" y="4406269"/>
                </a:cubicBezTo>
                <a:lnTo>
                  <a:pt x="2601567" y="4385855"/>
                </a:lnTo>
                <a:lnTo>
                  <a:pt x="2555755" y="4386872"/>
                </a:lnTo>
                <a:lnTo>
                  <a:pt x="2522574" y="4380920"/>
                </a:lnTo>
                <a:cubicBezTo>
                  <a:pt x="2505748" y="4364465"/>
                  <a:pt x="2499515" y="4369192"/>
                  <a:pt x="2482690" y="4359798"/>
                </a:cubicBezTo>
                <a:cubicBezTo>
                  <a:pt x="2463674" y="4348619"/>
                  <a:pt x="2468309" y="4371071"/>
                  <a:pt x="2418230" y="4355773"/>
                </a:cubicBezTo>
                <a:cubicBezTo>
                  <a:pt x="2389966" y="4363918"/>
                  <a:pt x="2397381" y="4343124"/>
                  <a:pt x="2373124" y="4355934"/>
                </a:cubicBezTo>
                <a:cubicBezTo>
                  <a:pt x="2361515" y="4350812"/>
                  <a:pt x="2343756" y="4347971"/>
                  <a:pt x="2333141" y="4341245"/>
                </a:cubicBezTo>
                <a:lnTo>
                  <a:pt x="2313452" y="4337742"/>
                </a:lnTo>
                <a:lnTo>
                  <a:pt x="2288838" y="4331561"/>
                </a:lnTo>
                <a:lnTo>
                  <a:pt x="2284798" y="4320029"/>
                </a:lnTo>
                <a:lnTo>
                  <a:pt x="2246654" y="4313234"/>
                </a:lnTo>
                <a:cubicBezTo>
                  <a:pt x="2233112" y="4308633"/>
                  <a:pt x="2221188" y="4295927"/>
                  <a:pt x="2203716" y="4295057"/>
                </a:cubicBezTo>
                <a:cubicBezTo>
                  <a:pt x="2166201" y="4287935"/>
                  <a:pt x="2065291" y="4280117"/>
                  <a:pt x="2028271" y="4275095"/>
                </a:cubicBezTo>
                <a:cubicBezTo>
                  <a:pt x="1991251" y="4270074"/>
                  <a:pt x="2010652" y="4268317"/>
                  <a:pt x="1981596" y="4264928"/>
                </a:cubicBezTo>
                <a:cubicBezTo>
                  <a:pt x="1953253" y="4268497"/>
                  <a:pt x="1866336" y="4256745"/>
                  <a:pt x="1850405" y="4240640"/>
                </a:cubicBezTo>
                <a:cubicBezTo>
                  <a:pt x="1832387" y="4235329"/>
                  <a:pt x="1811052" y="4237664"/>
                  <a:pt x="1803238" y="4221575"/>
                </a:cubicBezTo>
                <a:cubicBezTo>
                  <a:pt x="1790076" y="4201744"/>
                  <a:pt x="1725767" y="4221796"/>
                  <a:pt x="1735576" y="4201564"/>
                </a:cubicBezTo>
                <a:cubicBezTo>
                  <a:pt x="1712756" y="4208335"/>
                  <a:pt x="1692774" y="4201125"/>
                  <a:pt x="1673819" y="4190462"/>
                </a:cubicBezTo>
                <a:lnTo>
                  <a:pt x="1653406" y="4177819"/>
                </a:lnTo>
                <a:lnTo>
                  <a:pt x="1634127" y="4179710"/>
                </a:lnTo>
                <a:cubicBezTo>
                  <a:pt x="1624926" y="4163559"/>
                  <a:pt x="1606023" y="4174759"/>
                  <a:pt x="1592100" y="4163307"/>
                </a:cubicBezTo>
                <a:lnTo>
                  <a:pt x="1570088" y="4153009"/>
                </a:lnTo>
                <a:lnTo>
                  <a:pt x="1554918" y="4147539"/>
                </a:lnTo>
                <a:lnTo>
                  <a:pt x="1549412" y="4145242"/>
                </a:lnTo>
                <a:lnTo>
                  <a:pt x="1544829" y="4146621"/>
                </a:lnTo>
                <a:cubicBezTo>
                  <a:pt x="1542253" y="4147096"/>
                  <a:pt x="1540639" y="4146723"/>
                  <a:pt x="1540227" y="4144662"/>
                </a:cubicBezTo>
                <a:lnTo>
                  <a:pt x="1540870" y="4141678"/>
                </a:lnTo>
                <a:lnTo>
                  <a:pt x="1480028" y="4147205"/>
                </a:lnTo>
                <a:lnTo>
                  <a:pt x="1450048" y="4143704"/>
                </a:lnTo>
                <a:cubicBezTo>
                  <a:pt x="1420066" y="4160354"/>
                  <a:pt x="1384545" y="4126004"/>
                  <a:pt x="1355070" y="4157686"/>
                </a:cubicBezTo>
                <a:lnTo>
                  <a:pt x="1231491" y="4157911"/>
                </a:lnTo>
                <a:lnTo>
                  <a:pt x="1175669" y="4154403"/>
                </a:lnTo>
                <a:cubicBezTo>
                  <a:pt x="1163327" y="4160355"/>
                  <a:pt x="1127457" y="4150629"/>
                  <a:pt x="1135056" y="4154527"/>
                </a:cubicBezTo>
                <a:lnTo>
                  <a:pt x="1078746" y="4159023"/>
                </a:lnTo>
                <a:lnTo>
                  <a:pt x="1071329" y="4163144"/>
                </a:lnTo>
                <a:lnTo>
                  <a:pt x="1068711" y="4165302"/>
                </a:lnTo>
                <a:lnTo>
                  <a:pt x="1055959" y="4166495"/>
                </a:lnTo>
                <a:cubicBezTo>
                  <a:pt x="1048027" y="4170471"/>
                  <a:pt x="1045639" y="4178713"/>
                  <a:pt x="1037216" y="4182194"/>
                </a:cubicBezTo>
                <a:cubicBezTo>
                  <a:pt x="1033004" y="4183935"/>
                  <a:pt x="1027282" y="4184485"/>
                  <a:pt x="1018606" y="4182718"/>
                </a:cubicBezTo>
                <a:cubicBezTo>
                  <a:pt x="1018058" y="4170742"/>
                  <a:pt x="1003524" y="4174229"/>
                  <a:pt x="987944" y="4178268"/>
                </a:cubicBezTo>
                <a:lnTo>
                  <a:pt x="973797" y="4181156"/>
                </a:lnTo>
                <a:lnTo>
                  <a:pt x="972433" y="4181930"/>
                </a:lnTo>
                <a:lnTo>
                  <a:pt x="971789" y="4181565"/>
                </a:lnTo>
                <a:lnTo>
                  <a:pt x="965406" y="4182868"/>
                </a:lnTo>
                <a:cubicBezTo>
                  <a:pt x="958709" y="4183296"/>
                  <a:pt x="953368" y="4181997"/>
                  <a:pt x="950999" y="4177105"/>
                </a:cubicBezTo>
                <a:cubicBezTo>
                  <a:pt x="935835" y="4209668"/>
                  <a:pt x="909896" y="4190797"/>
                  <a:pt x="878894" y="4205034"/>
                </a:cubicBezTo>
                <a:cubicBezTo>
                  <a:pt x="856168" y="4214849"/>
                  <a:pt x="852278" y="4207962"/>
                  <a:pt x="828591" y="4213036"/>
                </a:cubicBezTo>
                <a:cubicBezTo>
                  <a:pt x="780794" y="4256129"/>
                  <a:pt x="789761" y="4223483"/>
                  <a:pt x="727702" y="4254740"/>
                </a:cubicBezTo>
                <a:cubicBezTo>
                  <a:pt x="675647" y="4285502"/>
                  <a:pt x="641817" y="4303533"/>
                  <a:pt x="584992" y="4342206"/>
                </a:cubicBezTo>
                <a:cubicBezTo>
                  <a:pt x="579675" y="4358244"/>
                  <a:pt x="555897" y="4364323"/>
                  <a:pt x="537513" y="4373165"/>
                </a:cubicBezTo>
                <a:cubicBezTo>
                  <a:pt x="519129" y="4382007"/>
                  <a:pt x="478460" y="4396730"/>
                  <a:pt x="474686" y="4395261"/>
                </a:cubicBezTo>
                <a:cubicBezTo>
                  <a:pt x="453529" y="4436545"/>
                  <a:pt x="463084" y="4391242"/>
                  <a:pt x="424951" y="4417898"/>
                </a:cubicBezTo>
                <a:cubicBezTo>
                  <a:pt x="400623" y="4426877"/>
                  <a:pt x="394826" y="4429238"/>
                  <a:pt x="381292" y="4437499"/>
                </a:cubicBezTo>
                <a:cubicBezTo>
                  <a:pt x="367758" y="4445761"/>
                  <a:pt x="340364" y="4452372"/>
                  <a:pt x="319032" y="4460407"/>
                </a:cubicBezTo>
                <a:cubicBezTo>
                  <a:pt x="288456" y="4464557"/>
                  <a:pt x="247935" y="4448740"/>
                  <a:pt x="235648" y="4475117"/>
                </a:cubicBezTo>
                <a:cubicBezTo>
                  <a:pt x="204763" y="4480040"/>
                  <a:pt x="214119" y="4478466"/>
                  <a:pt x="184584" y="4486402"/>
                </a:cubicBezTo>
                <a:cubicBezTo>
                  <a:pt x="163340" y="4481164"/>
                  <a:pt x="69153" y="4491621"/>
                  <a:pt x="56571" y="4468140"/>
                </a:cubicBezTo>
                <a:cubicBezTo>
                  <a:pt x="38975" y="4461095"/>
                  <a:pt x="23894" y="4451510"/>
                  <a:pt x="7451" y="4441701"/>
                </a:cubicBezTo>
                <a:lnTo>
                  <a:pt x="0" y="4438090"/>
                </a:lnTo>
                <a:close/>
              </a:path>
            </a:pathLst>
          </a:custGeom>
        </p:spPr>
      </p:pic>
      <p:pic>
        <p:nvPicPr>
          <p:cNvPr id="9" name="Picture 8">
            <a:extLst>
              <a:ext uri="{FF2B5EF4-FFF2-40B4-BE49-F238E27FC236}">
                <a16:creationId xmlns:a16="http://schemas.microsoft.com/office/drawing/2014/main" id="{A223189C-254B-C66D-9C7E-78156B76816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3151" b="-888"/>
          <a:stretch/>
        </p:blipFill>
        <p:spPr>
          <a:xfrm>
            <a:off x="9124010" y="469558"/>
            <a:ext cx="3067990" cy="5306208"/>
          </a:xfrm>
          <a:custGeom>
            <a:avLst/>
            <a:gdLst/>
            <a:ahLst/>
            <a:cxnLst/>
            <a:rect l="l" t="t" r="r" b="b"/>
            <a:pathLst>
              <a:path w="3067990" h="5306208">
                <a:moveTo>
                  <a:pt x="0" y="0"/>
                </a:moveTo>
                <a:lnTo>
                  <a:pt x="17679" y="2197"/>
                </a:lnTo>
                <a:cubicBezTo>
                  <a:pt x="33325" y="5267"/>
                  <a:pt x="40061" y="9492"/>
                  <a:pt x="55160" y="6949"/>
                </a:cubicBezTo>
                <a:cubicBezTo>
                  <a:pt x="89097" y="9134"/>
                  <a:pt x="67611" y="25176"/>
                  <a:pt x="106767" y="12259"/>
                </a:cubicBezTo>
                <a:cubicBezTo>
                  <a:pt x="96065" y="25995"/>
                  <a:pt x="125167" y="8533"/>
                  <a:pt x="145303" y="19592"/>
                </a:cubicBezTo>
                <a:cubicBezTo>
                  <a:pt x="173545" y="11438"/>
                  <a:pt x="202580" y="21709"/>
                  <a:pt x="219723" y="22905"/>
                </a:cubicBezTo>
                <a:cubicBezTo>
                  <a:pt x="236866" y="24101"/>
                  <a:pt x="223601" y="27862"/>
                  <a:pt x="248161" y="26769"/>
                </a:cubicBezTo>
                <a:lnTo>
                  <a:pt x="282845" y="32305"/>
                </a:lnTo>
                <a:cubicBezTo>
                  <a:pt x="281034" y="27734"/>
                  <a:pt x="286052" y="29081"/>
                  <a:pt x="299813" y="29796"/>
                </a:cubicBezTo>
                <a:lnTo>
                  <a:pt x="336771" y="25722"/>
                </a:lnTo>
                <a:lnTo>
                  <a:pt x="362133" y="29831"/>
                </a:lnTo>
                <a:cubicBezTo>
                  <a:pt x="365533" y="29692"/>
                  <a:pt x="389709" y="25218"/>
                  <a:pt x="389224" y="21707"/>
                </a:cubicBezTo>
                <a:cubicBezTo>
                  <a:pt x="415674" y="36435"/>
                  <a:pt x="418321" y="27183"/>
                  <a:pt x="445444" y="23429"/>
                </a:cubicBezTo>
                <a:cubicBezTo>
                  <a:pt x="468699" y="24812"/>
                  <a:pt x="448654" y="25277"/>
                  <a:pt x="504850" y="27017"/>
                </a:cubicBezTo>
                <a:cubicBezTo>
                  <a:pt x="526726" y="43186"/>
                  <a:pt x="511000" y="15298"/>
                  <a:pt x="553940" y="37940"/>
                </a:cubicBezTo>
                <a:cubicBezTo>
                  <a:pt x="556042" y="36175"/>
                  <a:pt x="582552" y="37794"/>
                  <a:pt x="596427" y="39569"/>
                </a:cubicBezTo>
                <a:cubicBezTo>
                  <a:pt x="610302" y="41344"/>
                  <a:pt x="622838" y="39181"/>
                  <a:pt x="637193" y="48593"/>
                </a:cubicBezTo>
                <a:cubicBezTo>
                  <a:pt x="647681" y="51488"/>
                  <a:pt x="628938" y="47251"/>
                  <a:pt x="661736" y="52178"/>
                </a:cubicBezTo>
                <a:cubicBezTo>
                  <a:pt x="694534" y="57105"/>
                  <a:pt x="801438" y="73787"/>
                  <a:pt x="833982" y="78153"/>
                </a:cubicBezTo>
                <a:cubicBezTo>
                  <a:pt x="866526" y="82519"/>
                  <a:pt x="843637" y="85083"/>
                  <a:pt x="856998" y="85516"/>
                </a:cubicBezTo>
                <a:cubicBezTo>
                  <a:pt x="870359" y="85949"/>
                  <a:pt x="899128" y="78883"/>
                  <a:pt x="914148" y="80753"/>
                </a:cubicBezTo>
                <a:cubicBezTo>
                  <a:pt x="933004" y="82659"/>
                  <a:pt x="935800" y="89960"/>
                  <a:pt x="947118" y="89591"/>
                </a:cubicBezTo>
                <a:cubicBezTo>
                  <a:pt x="957582" y="79374"/>
                  <a:pt x="968693" y="79487"/>
                  <a:pt x="986819" y="85683"/>
                </a:cubicBezTo>
                <a:cubicBezTo>
                  <a:pt x="1020632" y="88467"/>
                  <a:pt x="1020659" y="77957"/>
                  <a:pt x="1053312" y="79472"/>
                </a:cubicBezTo>
                <a:cubicBezTo>
                  <a:pt x="1067641" y="78893"/>
                  <a:pt x="1075307" y="82187"/>
                  <a:pt x="1099213" y="78913"/>
                </a:cubicBezTo>
                <a:cubicBezTo>
                  <a:pt x="1116234" y="79611"/>
                  <a:pt x="1150433" y="81367"/>
                  <a:pt x="1173478" y="71085"/>
                </a:cubicBezTo>
                <a:cubicBezTo>
                  <a:pt x="1198473" y="69776"/>
                  <a:pt x="1180321" y="69312"/>
                  <a:pt x="1207601" y="71902"/>
                </a:cubicBezTo>
                <a:cubicBezTo>
                  <a:pt x="1240927" y="72420"/>
                  <a:pt x="1254799" y="66189"/>
                  <a:pt x="1274057" y="67671"/>
                </a:cubicBezTo>
                <a:cubicBezTo>
                  <a:pt x="1286597" y="63416"/>
                  <a:pt x="1272395" y="68487"/>
                  <a:pt x="1320593" y="63146"/>
                </a:cubicBezTo>
                <a:cubicBezTo>
                  <a:pt x="1339695" y="72605"/>
                  <a:pt x="1356035" y="59669"/>
                  <a:pt x="1372380" y="61707"/>
                </a:cubicBezTo>
                <a:cubicBezTo>
                  <a:pt x="1398302" y="60673"/>
                  <a:pt x="1462014" y="60786"/>
                  <a:pt x="1485648" y="59322"/>
                </a:cubicBezTo>
                <a:cubicBezTo>
                  <a:pt x="1509282" y="57858"/>
                  <a:pt x="1484126" y="55677"/>
                  <a:pt x="1514187" y="52925"/>
                </a:cubicBezTo>
                <a:cubicBezTo>
                  <a:pt x="1569555" y="65174"/>
                  <a:pt x="1600453" y="43129"/>
                  <a:pt x="1656491" y="40431"/>
                </a:cubicBezTo>
                <a:cubicBezTo>
                  <a:pt x="1690508" y="23359"/>
                  <a:pt x="1714615" y="41093"/>
                  <a:pt x="1751810" y="28028"/>
                </a:cubicBezTo>
                <a:cubicBezTo>
                  <a:pt x="1776981" y="24033"/>
                  <a:pt x="1780637" y="27850"/>
                  <a:pt x="1794814" y="25985"/>
                </a:cubicBezTo>
                <a:cubicBezTo>
                  <a:pt x="1808991" y="24120"/>
                  <a:pt x="1824981" y="19624"/>
                  <a:pt x="1836873" y="16837"/>
                </a:cubicBezTo>
                <a:cubicBezTo>
                  <a:pt x="1843238" y="20475"/>
                  <a:pt x="1892709" y="14065"/>
                  <a:pt x="1891567" y="9261"/>
                </a:cubicBezTo>
                <a:cubicBezTo>
                  <a:pt x="1898917" y="10907"/>
                  <a:pt x="1919236" y="17279"/>
                  <a:pt x="1921530" y="9673"/>
                </a:cubicBezTo>
                <a:cubicBezTo>
                  <a:pt x="1959058" y="9592"/>
                  <a:pt x="1980141" y="8525"/>
                  <a:pt x="2012969" y="18663"/>
                </a:cubicBezTo>
                <a:cubicBezTo>
                  <a:pt x="2036300" y="22440"/>
                  <a:pt x="2020005" y="20413"/>
                  <a:pt x="2034526" y="22810"/>
                </a:cubicBezTo>
                <a:cubicBezTo>
                  <a:pt x="2049047" y="25207"/>
                  <a:pt x="2073237" y="20913"/>
                  <a:pt x="2096919" y="20343"/>
                </a:cubicBezTo>
                <a:cubicBezTo>
                  <a:pt x="2120930" y="20475"/>
                  <a:pt x="2148905" y="24557"/>
                  <a:pt x="2166686" y="25985"/>
                </a:cubicBezTo>
                <a:cubicBezTo>
                  <a:pt x="2184467" y="27413"/>
                  <a:pt x="2188709" y="27070"/>
                  <a:pt x="2203604" y="28912"/>
                </a:cubicBezTo>
                <a:cubicBezTo>
                  <a:pt x="2228460" y="25462"/>
                  <a:pt x="2249347" y="27280"/>
                  <a:pt x="2267962" y="34655"/>
                </a:cubicBezTo>
                <a:cubicBezTo>
                  <a:pt x="2282447" y="36548"/>
                  <a:pt x="2275023" y="40857"/>
                  <a:pt x="2285749" y="42654"/>
                </a:cubicBezTo>
                <a:cubicBezTo>
                  <a:pt x="2296475" y="44451"/>
                  <a:pt x="2303314" y="36327"/>
                  <a:pt x="2332319" y="38293"/>
                </a:cubicBezTo>
                <a:cubicBezTo>
                  <a:pt x="2342638" y="38690"/>
                  <a:pt x="2342293" y="46311"/>
                  <a:pt x="2364330" y="47416"/>
                </a:cubicBezTo>
                <a:cubicBezTo>
                  <a:pt x="2386367" y="48521"/>
                  <a:pt x="2474972" y="53278"/>
                  <a:pt x="2507404" y="54450"/>
                </a:cubicBezTo>
                <a:cubicBezTo>
                  <a:pt x="2539836" y="55622"/>
                  <a:pt x="2526706" y="52404"/>
                  <a:pt x="2542253" y="52069"/>
                </a:cubicBezTo>
                <a:cubicBezTo>
                  <a:pt x="2557800" y="51734"/>
                  <a:pt x="2576193" y="43331"/>
                  <a:pt x="2600687" y="52438"/>
                </a:cubicBezTo>
                <a:cubicBezTo>
                  <a:pt x="2619009" y="47593"/>
                  <a:pt x="2619480" y="58712"/>
                  <a:pt x="2639796" y="61580"/>
                </a:cubicBezTo>
                <a:cubicBezTo>
                  <a:pt x="2651005" y="65638"/>
                  <a:pt x="2665035" y="64461"/>
                  <a:pt x="2674289" y="67260"/>
                </a:cubicBezTo>
                <a:cubicBezTo>
                  <a:pt x="2683543" y="70059"/>
                  <a:pt x="2690859" y="70563"/>
                  <a:pt x="2697705" y="73610"/>
                </a:cubicBezTo>
                <a:cubicBezTo>
                  <a:pt x="2704551" y="76657"/>
                  <a:pt x="2706632" y="82764"/>
                  <a:pt x="2715363" y="85542"/>
                </a:cubicBezTo>
                <a:cubicBezTo>
                  <a:pt x="2724094" y="88320"/>
                  <a:pt x="2737748" y="93210"/>
                  <a:pt x="2747711" y="95041"/>
                </a:cubicBezTo>
                <a:cubicBezTo>
                  <a:pt x="2757674" y="96872"/>
                  <a:pt x="2756162" y="94038"/>
                  <a:pt x="2775143" y="96530"/>
                </a:cubicBezTo>
                <a:cubicBezTo>
                  <a:pt x="2806082" y="101851"/>
                  <a:pt x="2833945" y="105706"/>
                  <a:pt x="2868742" y="105230"/>
                </a:cubicBezTo>
                <a:cubicBezTo>
                  <a:pt x="2875265" y="114937"/>
                  <a:pt x="2885652" y="110531"/>
                  <a:pt x="2899543" y="105394"/>
                </a:cubicBezTo>
                <a:cubicBezTo>
                  <a:pt x="2925511" y="112474"/>
                  <a:pt x="2969369" y="117959"/>
                  <a:pt x="3013791" y="133788"/>
                </a:cubicBezTo>
                <a:cubicBezTo>
                  <a:pt x="3032699" y="143490"/>
                  <a:pt x="3036873" y="145156"/>
                  <a:pt x="3050423" y="147827"/>
                </a:cubicBezTo>
                <a:lnTo>
                  <a:pt x="3067990" y="151167"/>
                </a:lnTo>
                <a:lnTo>
                  <a:pt x="3067990" y="5306208"/>
                </a:lnTo>
                <a:lnTo>
                  <a:pt x="3067989" y="5306208"/>
                </a:lnTo>
                <a:lnTo>
                  <a:pt x="3067989" y="4893381"/>
                </a:lnTo>
                <a:lnTo>
                  <a:pt x="3043495" y="4888945"/>
                </a:lnTo>
                <a:cubicBezTo>
                  <a:pt x="3028259" y="4893118"/>
                  <a:pt x="3019652" y="4892952"/>
                  <a:pt x="3013339" y="4882572"/>
                </a:cubicBezTo>
                <a:cubicBezTo>
                  <a:pt x="2976030" y="4880406"/>
                  <a:pt x="2937572" y="4854236"/>
                  <a:pt x="2913679" y="4866583"/>
                </a:cubicBezTo>
                <a:cubicBezTo>
                  <a:pt x="2915195" y="4844724"/>
                  <a:pt x="2901822" y="4852928"/>
                  <a:pt x="2875805" y="4847666"/>
                </a:cubicBezTo>
                <a:cubicBezTo>
                  <a:pt x="2857196" y="4841543"/>
                  <a:pt x="2817003" y="4828668"/>
                  <a:pt x="2802025" y="4822783"/>
                </a:cubicBezTo>
                <a:cubicBezTo>
                  <a:pt x="2787047" y="4816898"/>
                  <a:pt x="2775570" y="4821194"/>
                  <a:pt x="2760539" y="4815530"/>
                </a:cubicBezTo>
                <a:cubicBezTo>
                  <a:pt x="2767288" y="4796834"/>
                  <a:pt x="2677653" y="4809589"/>
                  <a:pt x="2711840" y="4795862"/>
                </a:cubicBezTo>
                <a:cubicBezTo>
                  <a:pt x="2686235" y="4784723"/>
                  <a:pt x="2695650" y="4790294"/>
                  <a:pt x="2682112" y="4795333"/>
                </a:cubicBezTo>
                <a:cubicBezTo>
                  <a:pt x="2649913" y="4790479"/>
                  <a:pt x="2647066" y="4789023"/>
                  <a:pt x="2609911" y="4793621"/>
                </a:cubicBezTo>
                <a:cubicBezTo>
                  <a:pt x="2593415" y="4792900"/>
                  <a:pt x="2587573" y="4790380"/>
                  <a:pt x="2572897" y="4788900"/>
                </a:cubicBezTo>
                <a:cubicBezTo>
                  <a:pt x="2558221" y="4787420"/>
                  <a:pt x="2550125" y="4788497"/>
                  <a:pt x="2521855" y="4784742"/>
                </a:cubicBezTo>
                <a:cubicBezTo>
                  <a:pt x="2499495" y="4780034"/>
                  <a:pt x="2483262" y="4781350"/>
                  <a:pt x="2465205" y="4778639"/>
                </a:cubicBezTo>
                <a:cubicBezTo>
                  <a:pt x="2447148" y="4775928"/>
                  <a:pt x="2436144" y="4771669"/>
                  <a:pt x="2413515" y="4768475"/>
                </a:cubicBezTo>
                <a:cubicBezTo>
                  <a:pt x="2394088" y="4759549"/>
                  <a:pt x="2320814" y="4780944"/>
                  <a:pt x="2306138" y="4754193"/>
                </a:cubicBezTo>
                <a:cubicBezTo>
                  <a:pt x="2253007" y="4759585"/>
                  <a:pt x="2237974" y="4748779"/>
                  <a:pt x="2194302" y="4744039"/>
                </a:cubicBezTo>
                <a:cubicBezTo>
                  <a:pt x="2152070" y="4739084"/>
                  <a:pt x="2146753" y="4742096"/>
                  <a:pt x="2102639" y="4729235"/>
                </a:cubicBezTo>
                <a:cubicBezTo>
                  <a:pt x="2068179" y="4716412"/>
                  <a:pt x="2049689" y="4712365"/>
                  <a:pt x="2009484" y="4709589"/>
                </a:cubicBezTo>
                <a:cubicBezTo>
                  <a:pt x="2006497" y="4717158"/>
                  <a:pt x="1958536" y="4701984"/>
                  <a:pt x="1950778" y="4699749"/>
                </a:cubicBezTo>
                <a:cubicBezTo>
                  <a:pt x="1951667" y="4704726"/>
                  <a:pt x="1926336" y="4706913"/>
                  <a:pt x="1919770" y="4702723"/>
                </a:cubicBezTo>
                <a:cubicBezTo>
                  <a:pt x="1861690" y="4705646"/>
                  <a:pt x="1843962" y="4724688"/>
                  <a:pt x="1800432" y="4714687"/>
                </a:cubicBezTo>
                <a:cubicBezTo>
                  <a:pt x="1766454" y="4714617"/>
                  <a:pt x="1768076" y="4724355"/>
                  <a:pt x="1719261" y="4724244"/>
                </a:cubicBezTo>
                <a:cubicBezTo>
                  <a:pt x="1698725" y="4728489"/>
                  <a:pt x="1704876" y="4720084"/>
                  <a:pt x="1679325" y="4720398"/>
                </a:cubicBezTo>
                <a:cubicBezTo>
                  <a:pt x="1646713" y="4738364"/>
                  <a:pt x="1612035" y="4726657"/>
                  <a:pt x="1565956" y="4726125"/>
                </a:cubicBezTo>
                <a:cubicBezTo>
                  <a:pt x="1509596" y="4724792"/>
                  <a:pt x="1462482" y="4732200"/>
                  <a:pt x="1413439" y="4724264"/>
                </a:cubicBezTo>
                <a:cubicBezTo>
                  <a:pt x="1395410" y="4730641"/>
                  <a:pt x="1371319" y="4739221"/>
                  <a:pt x="1351513" y="4728134"/>
                </a:cubicBezTo>
                <a:cubicBezTo>
                  <a:pt x="1299513" y="4729900"/>
                  <a:pt x="1305583" y="4734952"/>
                  <a:pt x="1285766" y="4728501"/>
                </a:cubicBezTo>
                <a:cubicBezTo>
                  <a:pt x="1246313" y="4730975"/>
                  <a:pt x="1252677" y="4725316"/>
                  <a:pt x="1217013" y="4722250"/>
                </a:cubicBezTo>
                <a:cubicBezTo>
                  <a:pt x="1187972" y="4717535"/>
                  <a:pt x="1202419" y="4717968"/>
                  <a:pt x="1175553" y="4717397"/>
                </a:cubicBezTo>
                <a:cubicBezTo>
                  <a:pt x="1150152" y="4726111"/>
                  <a:pt x="1132757" y="4715339"/>
                  <a:pt x="1125937" y="4713080"/>
                </a:cubicBezTo>
                <a:cubicBezTo>
                  <a:pt x="1101933" y="4714551"/>
                  <a:pt x="1066390" y="4702547"/>
                  <a:pt x="1070414" y="4718045"/>
                </a:cubicBezTo>
                <a:cubicBezTo>
                  <a:pt x="1036699" y="4697042"/>
                  <a:pt x="1037956" y="4718362"/>
                  <a:pt x="1001930" y="4712953"/>
                </a:cubicBezTo>
                <a:cubicBezTo>
                  <a:pt x="982943" y="4705262"/>
                  <a:pt x="958349" y="4701127"/>
                  <a:pt x="946429" y="4710733"/>
                </a:cubicBezTo>
                <a:cubicBezTo>
                  <a:pt x="873991" y="4698538"/>
                  <a:pt x="917810" y="4694854"/>
                  <a:pt x="843959" y="4682048"/>
                </a:cubicBezTo>
                <a:cubicBezTo>
                  <a:pt x="805648" y="4675599"/>
                  <a:pt x="748814" y="4673116"/>
                  <a:pt x="719028" y="4663910"/>
                </a:cubicBezTo>
                <a:cubicBezTo>
                  <a:pt x="689242" y="4654703"/>
                  <a:pt x="681940" y="4658862"/>
                  <a:pt x="658894" y="4652209"/>
                </a:cubicBezTo>
                <a:cubicBezTo>
                  <a:pt x="635848" y="4645555"/>
                  <a:pt x="606360" y="4645052"/>
                  <a:pt x="587813" y="4641642"/>
                </a:cubicBezTo>
                <a:cubicBezTo>
                  <a:pt x="569266" y="4638232"/>
                  <a:pt x="549985" y="4630114"/>
                  <a:pt x="547611" y="4631750"/>
                </a:cubicBezTo>
                <a:cubicBezTo>
                  <a:pt x="510247" y="4623077"/>
                  <a:pt x="499088" y="4633791"/>
                  <a:pt x="476778" y="4615662"/>
                </a:cubicBezTo>
                <a:cubicBezTo>
                  <a:pt x="457686" y="4613372"/>
                  <a:pt x="453369" y="4611385"/>
                  <a:pt x="433058" y="4610953"/>
                </a:cubicBezTo>
                <a:cubicBezTo>
                  <a:pt x="412747" y="4610521"/>
                  <a:pt x="383201" y="4613107"/>
                  <a:pt x="354910" y="4613069"/>
                </a:cubicBezTo>
                <a:cubicBezTo>
                  <a:pt x="325594" y="4614825"/>
                  <a:pt x="324861" y="4631623"/>
                  <a:pt x="297551" y="4614611"/>
                </a:cubicBezTo>
                <a:cubicBezTo>
                  <a:pt x="297827" y="4618223"/>
                  <a:pt x="283633" y="4619398"/>
                  <a:pt x="279981" y="4619280"/>
                </a:cubicBezTo>
                <a:lnTo>
                  <a:pt x="251060" y="4621023"/>
                </a:lnTo>
                <a:lnTo>
                  <a:pt x="248621" y="4615319"/>
                </a:lnTo>
                <a:cubicBezTo>
                  <a:pt x="237819" y="4612965"/>
                  <a:pt x="219269" y="4618593"/>
                  <a:pt x="208474" y="4619602"/>
                </a:cubicBezTo>
                <a:lnTo>
                  <a:pt x="183850" y="4621375"/>
                </a:lnTo>
                <a:lnTo>
                  <a:pt x="174486" y="4620574"/>
                </a:lnTo>
                <a:lnTo>
                  <a:pt x="170493" y="4620635"/>
                </a:lnTo>
                <a:lnTo>
                  <a:pt x="160178" y="4616375"/>
                </a:lnTo>
                <a:cubicBezTo>
                  <a:pt x="150587" y="4615308"/>
                  <a:pt x="143414" y="4608454"/>
                  <a:pt x="137679" y="4607411"/>
                </a:cubicBezTo>
                <a:cubicBezTo>
                  <a:pt x="131944" y="4606369"/>
                  <a:pt x="130252" y="4614284"/>
                  <a:pt x="125767" y="4610124"/>
                </a:cubicBezTo>
                <a:cubicBezTo>
                  <a:pt x="131450" y="4607091"/>
                  <a:pt x="122536" y="4604620"/>
                  <a:pt x="118604" y="4602416"/>
                </a:cubicBezTo>
                <a:lnTo>
                  <a:pt x="82934" y="4599702"/>
                </a:lnTo>
                <a:cubicBezTo>
                  <a:pt x="39823" y="4602644"/>
                  <a:pt x="55074" y="4589236"/>
                  <a:pt x="41888" y="4597726"/>
                </a:cubicBezTo>
                <a:cubicBezTo>
                  <a:pt x="25543" y="4601103"/>
                  <a:pt x="15576" y="4602785"/>
                  <a:pt x="8238" y="4603430"/>
                </a:cubicBezTo>
                <a:lnTo>
                  <a:pt x="0" y="4603190"/>
                </a:lnTo>
                <a:close/>
              </a:path>
            </a:pathLst>
          </a:custGeom>
        </p:spPr>
      </p:pic>
      <p:pic>
        <p:nvPicPr>
          <p:cNvPr id="6" name="Picture 5">
            <a:extLst>
              <a:ext uri="{FF2B5EF4-FFF2-40B4-BE49-F238E27FC236}">
                <a16:creationId xmlns:a16="http://schemas.microsoft.com/office/drawing/2014/main" id="{49A1FD64-5F37-F053-CCAE-CD081E21AA6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2"/>
          <a:stretch/>
        </p:blipFill>
        <p:spPr>
          <a:xfrm>
            <a:off x="6095998" y="1278"/>
            <a:ext cx="3349215" cy="5149699"/>
          </a:xfrm>
          <a:custGeom>
            <a:avLst/>
            <a:gdLst/>
            <a:ahLst/>
            <a:cxnLst/>
            <a:rect l="l" t="t" r="r" b="b"/>
            <a:pathLst>
              <a:path w="3067990" h="5149699">
                <a:moveTo>
                  <a:pt x="0" y="0"/>
                </a:moveTo>
                <a:lnTo>
                  <a:pt x="8632" y="2126"/>
                </a:lnTo>
                <a:cubicBezTo>
                  <a:pt x="71597" y="8644"/>
                  <a:pt x="52747" y="11892"/>
                  <a:pt x="102111" y="11566"/>
                </a:cubicBezTo>
                <a:cubicBezTo>
                  <a:pt x="107032" y="11203"/>
                  <a:pt x="116450" y="20386"/>
                  <a:pt x="135511" y="18109"/>
                </a:cubicBezTo>
                <a:cubicBezTo>
                  <a:pt x="165681" y="22040"/>
                  <a:pt x="149025" y="33094"/>
                  <a:pt x="187668" y="36734"/>
                </a:cubicBezTo>
                <a:cubicBezTo>
                  <a:pt x="184095" y="40156"/>
                  <a:pt x="221954" y="38461"/>
                  <a:pt x="225602" y="50611"/>
                </a:cubicBezTo>
                <a:cubicBezTo>
                  <a:pt x="242020" y="54481"/>
                  <a:pt x="267241" y="57744"/>
                  <a:pt x="286175" y="59952"/>
                </a:cubicBezTo>
                <a:cubicBezTo>
                  <a:pt x="314543" y="65902"/>
                  <a:pt x="328665" y="72319"/>
                  <a:pt x="332857" y="76558"/>
                </a:cubicBezTo>
                <a:cubicBezTo>
                  <a:pt x="361257" y="83289"/>
                  <a:pt x="358186" y="84500"/>
                  <a:pt x="395478" y="98782"/>
                </a:cubicBezTo>
                <a:cubicBezTo>
                  <a:pt x="417363" y="93652"/>
                  <a:pt x="436168" y="104748"/>
                  <a:pt x="445328" y="114882"/>
                </a:cubicBezTo>
                <a:cubicBezTo>
                  <a:pt x="470101" y="124482"/>
                  <a:pt x="523910" y="147405"/>
                  <a:pt x="559300" y="150440"/>
                </a:cubicBezTo>
                <a:cubicBezTo>
                  <a:pt x="613422" y="149710"/>
                  <a:pt x="598278" y="160982"/>
                  <a:pt x="622357" y="169552"/>
                </a:cubicBezTo>
                <a:cubicBezTo>
                  <a:pt x="641101" y="180205"/>
                  <a:pt x="638493" y="171007"/>
                  <a:pt x="658054" y="184474"/>
                </a:cubicBezTo>
                <a:lnTo>
                  <a:pt x="694284" y="200095"/>
                </a:lnTo>
                <a:lnTo>
                  <a:pt x="737979" y="224556"/>
                </a:lnTo>
                <a:lnTo>
                  <a:pt x="747981" y="231280"/>
                </a:lnTo>
                <a:cubicBezTo>
                  <a:pt x="753111" y="231304"/>
                  <a:pt x="756366" y="231723"/>
                  <a:pt x="758445" y="232460"/>
                </a:cubicBezTo>
                <a:cubicBezTo>
                  <a:pt x="758496" y="232559"/>
                  <a:pt x="758549" y="232658"/>
                  <a:pt x="758600" y="232757"/>
                </a:cubicBezTo>
                <a:lnTo>
                  <a:pt x="773364" y="235718"/>
                </a:lnTo>
                <a:cubicBezTo>
                  <a:pt x="790479" y="236082"/>
                  <a:pt x="824818" y="262048"/>
                  <a:pt x="841072" y="261356"/>
                </a:cubicBezTo>
                <a:cubicBezTo>
                  <a:pt x="848247" y="277811"/>
                  <a:pt x="845053" y="250444"/>
                  <a:pt x="872404" y="265382"/>
                </a:cubicBezTo>
                <a:cubicBezTo>
                  <a:pt x="884596" y="267374"/>
                  <a:pt x="889722" y="269394"/>
                  <a:pt x="899938" y="270925"/>
                </a:cubicBezTo>
                <a:cubicBezTo>
                  <a:pt x="900079" y="271345"/>
                  <a:pt x="933560" y="274145"/>
                  <a:pt x="933701" y="274565"/>
                </a:cubicBezTo>
                <a:lnTo>
                  <a:pt x="958104" y="278658"/>
                </a:lnTo>
                <a:lnTo>
                  <a:pt x="963678" y="280729"/>
                </a:lnTo>
                <a:lnTo>
                  <a:pt x="996167" y="277529"/>
                </a:lnTo>
                <a:lnTo>
                  <a:pt x="1012387" y="277350"/>
                </a:lnTo>
                <a:lnTo>
                  <a:pt x="1018139" y="274257"/>
                </a:lnTo>
                <a:cubicBezTo>
                  <a:pt x="1023705" y="272608"/>
                  <a:pt x="1030840" y="272419"/>
                  <a:pt x="1041488" y="275538"/>
                </a:cubicBezTo>
                <a:lnTo>
                  <a:pt x="1043729" y="276831"/>
                </a:lnTo>
                <a:lnTo>
                  <a:pt x="1076532" y="271239"/>
                </a:lnTo>
                <a:cubicBezTo>
                  <a:pt x="1083544" y="269462"/>
                  <a:pt x="1111552" y="278849"/>
                  <a:pt x="1117458" y="275294"/>
                </a:cubicBezTo>
                <a:cubicBezTo>
                  <a:pt x="1173364" y="280135"/>
                  <a:pt x="1207569" y="263603"/>
                  <a:pt x="1275827" y="275029"/>
                </a:cubicBezTo>
                <a:cubicBezTo>
                  <a:pt x="1321519" y="279616"/>
                  <a:pt x="1347196" y="279519"/>
                  <a:pt x="1376683" y="283128"/>
                </a:cubicBezTo>
                <a:cubicBezTo>
                  <a:pt x="1406170" y="286737"/>
                  <a:pt x="1433752" y="293140"/>
                  <a:pt x="1452749" y="296685"/>
                </a:cubicBezTo>
                <a:cubicBezTo>
                  <a:pt x="1471746" y="300230"/>
                  <a:pt x="1466619" y="301895"/>
                  <a:pt x="1490664" y="304401"/>
                </a:cubicBezTo>
                <a:cubicBezTo>
                  <a:pt x="1514709" y="306907"/>
                  <a:pt x="1573675" y="305000"/>
                  <a:pt x="1597021" y="311721"/>
                </a:cubicBezTo>
                <a:cubicBezTo>
                  <a:pt x="1622238" y="311037"/>
                  <a:pt x="1625537" y="322069"/>
                  <a:pt x="1639314" y="320753"/>
                </a:cubicBezTo>
                <a:cubicBezTo>
                  <a:pt x="1710549" y="337224"/>
                  <a:pt x="1769892" y="334296"/>
                  <a:pt x="1856583" y="331628"/>
                </a:cubicBezTo>
                <a:cubicBezTo>
                  <a:pt x="1913730" y="336509"/>
                  <a:pt x="1912698" y="339285"/>
                  <a:pt x="1937745" y="342098"/>
                </a:cubicBezTo>
                <a:cubicBezTo>
                  <a:pt x="1945390" y="344925"/>
                  <a:pt x="1949181" y="335092"/>
                  <a:pt x="1956068" y="338984"/>
                </a:cubicBezTo>
                <a:lnTo>
                  <a:pt x="1991434" y="344183"/>
                </a:lnTo>
                <a:lnTo>
                  <a:pt x="2017399" y="354323"/>
                </a:lnTo>
                <a:lnTo>
                  <a:pt x="2041804" y="360756"/>
                </a:lnTo>
                <a:lnTo>
                  <a:pt x="2071138" y="363487"/>
                </a:lnTo>
                <a:cubicBezTo>
                  <a:pt x="2080124" y="365903"/>
                  <a:pt x="2080713" y="373697"/>
                  <a:pt x="2092557" y="373570"/>
                </a:cubicBezTo>
                <a:cubicBezTo>
                  <a:pt x="2128517" y="378742"/>
                  <a:pt x="2193287" y="383225"/>
                  <a:pt x="2242182" y="388922"/>
                </a:cubicBezTo>
                <a:cubicBezTo>
                  <a:pt x="2266404" y="385527"/>
                  <a:pt x="2301142" y="392029"/>
                  <a:pt x="2311187" y="401718"/>
                </a:cubicBezTo>
                <a:cubicBezTo>
                  <a:pt x="2323182" y="404413"/>
                  <a:pt x="2352098" y="404462"/>
                  <a:pt x="2363765" y="402554"/>
                </a:cubicBezTo>
                <a:cubicBezTo>
                  <a:pt x="2374121" y="402833"/>
                  <a:pt x="2375999" y="406521"/>
                  <a:pt x="2389759" y="407955"/>
                </a:cubicBezTo>
                <a:cubicBezTo>
                  <a:pt x="2404778" y="411334"/>
                  <a:pt x="2437354" y="427346"/>
                  <a:pt x="2451497" y="432353"/>
                </a:cubicBezTo>
                <a:cubicBezTo>
                  <a:pt x="2465640" y="437360"/>
                  <a:pt x="2451256" y="432175"/>
                  <a:pt x="2474615" y="437995"/>
                </a:cubicBezTo>
                <a:cubicBezTo>
                  <a:pt x="2482949" y="439979"/>
                  <a:pt x="2481204" y="447714"/>
                  <a:pt x="2499122" y="451403"/>
                </a:cubicBezTo>
                <a:cubicBezTo>
                  <a:pt x="2517041" y="455093"/>
                  <a:pt x="2557176" y="459358"/>
                  <a:pt x="2582126" y="460132"/>
                </a:cubicBezTo>
                <a:cubicBezTo>
                  <a:pt x="2610000" y="447613"/>
                  <a:pt x="2600233" y="464657"/>
                  <a:pt x="2651203" y="448902"/>
                </a:cubicBezTo>
                <a:cubicBezTo>
                  <a:pt x="2652514" y="450917"/>
                  <a:pt x="2673343" y="450050"/>
                  <a:pt x="2694692" y="451398"/>
                </a:cubicBezTo>
                <a:cubicBezTo>
                  <a:pt x="2716041" y="452746"/>
                  <a:pt x="2761501" y="464041"/>
                  <a:pt x="2779298" y="456988"/>
                </a:cubicBezTo>
                <a:lnTo>
                  <a:pt x="2936306" y="456249"/>
                </a:lnTo>
                <a:lnTo>
                  <a:pt x="3026435" y="468085"/>
                </a:lnTo>
                <a:cubicBezTo>
                  <a:pt x="3042105" y="469033"/>
                  <a:pt x="3051256" y="471666"/>
                  <a:pt x="3059006" y="473639"/>
                </a:cubicBezTo>
                <a:lnTo>
                  <a:pt x="3067990" y="474231"/>
                </a:lnTo>
                <a:lnTo>
                  <a:pt x="3067990" y="5066330"/>
                </a:lnTo>
                <a:lnTo>
                  <a:pt x="3036249" y="5071710"/>
                </a:lnTo>
                <a:cubicBezTo>
                  <a:pt x="3028911" y="5072355"/>
                  <a:pt x="3024202" y="5071963"/>
                  <a:pt x="3018374" y="5071188"/>
                </a:cubicBezTo>
                <a:cubicBezTo>
                  <a:pt x="2981557" y="5076634"/>
                  <a:pt x="2975787" y="5078874"/>
                  <a:pt x="2928454" y="5083368"/>
                </a:cubicBezTo>
                <a:cubicBezTo>
                  <a:pt x="2902026" y="5096160"/>
                  <a:pt x="2894473" y="5096992"/>
                  <a:pt x="2874456" y="5102330"/>
                </a:cubicBezTo>
                <a:cubicBezTo>
                  <a:pt x="2849799" y="5110661"/>
                  <a:pt x="2856324" y="5116728"/>
                  <a:pt x="2826359" y="5120681"/>
                </a:cubicBezTo>
                <a:cubicBezTo>
                  <a:pt x="2811152" y="5125070"/>
                  <a:pt x="2799749" y="5135440"/>
                  <a:pt x="2790273" y="5139251"/>
                </a:cubicBezTo>
                <a:cubicBezTo>
                  <a:pt x="2780797" y="5143062"/>
                  <a:pt x="2776994" y="5141825"/>
                  <a:pt x="2761021" y="5144617"/>
                </a:cubicBezTo>
                <a:cubicBezTo>
                  <a:pt x="2750399" y="5143672"/>
                  <a:pt x="2716008" y="5143647"/>
                  <a:pt x="2709599" y="5145416"/>
                </a:cubicBezTo>
                <a:cubicBezTo>
                  <a:pt x="2691337" y="5155744"/>
                  <a:pt x="2674953" y="5144170"/>
                  <a:pt x="2643019" y="5144002"/>
                </a:cubicBezTo>
                <a:lnTo>
                  <a:pt x="2605306" y="5145401"/>
                </a:lnTo>
                <a:cubicBezTo>
                  <a:pt x="2598456" y="5139894"/>
                  <a:pt x="2544492" y="5137937"/>
                  <a:pt x="2540666" y="5130474"/>
                </a:cubicBezTo>
                <a:cubicBezTo>
                  <a:pt x="2520890" y="5122976"/>
                  <a:pt x="2520818" y="5104076"/>
                  <a:pt x="2490181" y="5096885"/>
                </a:cubicBezTo>
                <a:cubicBezTo>
                  <a:pt x="2473666" y="5089694"/>
                  <a:pt x="2482843" y="5107802"/>
                  <a:pt x="2441578" y="5087331"/>
                </a:cubicBezTo>
                <a:cubicBezTo>
                  <a:pt x="2404207" y="5055658"/>
                  <a:pt x="2246399" y="5032666"/>
                  <a:pt x="2239061" y="4977592"/>
                </a:cubicBezTo>
                <a:cubicBezTo>
                  <a:pt x="2172141" y="4959717"/>
                  <a:pt x="2228317" y="4960563"/>
                  <a:pt x="2138397" y="4945422"/>
                </a:cubicBezTo>
                <a:cubicBezTo>
                  <a:pt x="2058643" y="4932605"/>
                  <a:pt x="1820980" y="4910463"/>
                  <a:pt x="1766888" y="4891159"/>
                </a:cubicBezTo>
                <a:cubicBezTo>
                  <a:pt x="1693746" y="4881380"/>
                  <a:pt x="1731387" y="4880829"/>
                  <a:pt x="1699544" y="4886748"/>
                </a:cubicBezTo>
                <a:cubicBezTo>
                  <a:pt x="1645920" y="4895473"/>
                  <a:pt x="1642875" y="4877798"/>
                  <a:pt x="1607580" y="4879045"/>
                </a:cubicBezTo>
                <a:cubicBezTo>
                  <a:pt x="1555088" y="4865773"/>
                  <a:pt x="1453749" y="4859346"/>
                  <a:pt x="1384598" y="4845217"/>
                </a:cubicBezTo>
                <a:cubicBezTo>
                  <a:pt x="1326341" y="4835627"/>
                  <a:pt x="1315092" y="4821514"/>
                  <a:pt x="1258391" y="4816554"/>
                </a:cubicBezTo>
                <a:cubicBezTo>
                  <a:pt x="1226403" y="4808063"/>
                  <a:pt x="1218929" y="4802264"/>
                  <a:pt x="1192670" y="4794273"/>
                </a:cubicBezTo>
                <a:cubicBezTo>
                  <a:pt x="1172212" y="4781098"/>
                  <a:pt x="1134543" y="4780537"/>
                  <a:pt x="1100484" y="4773564"/>
                </a:cubicBezTo>
                <a:cubicBezTo>
                  <a:pt x="1083354" y="4772013"/>
                  <a:pt x="1065276" y="4777578"/>
                  <a:pt x="1028112" y="4767096"/>
                </a:cubicBezTo>
                <a:cubicBezTo>
                  <a:pt x="999846" y="4759146"/>
                  <a:pt x="967016" y="4743196"/>
                  <a:pt x="963745" y="4764863"/>
                </a:cubicBezTo>
                <a:cubicBezTo>
                  <a:pt x="935062" y="4736624"/>
                  <a:pt x="945601" y="4756035"/>
                  <a:pt x="908364" y="4755572"/>
                </a:cubicBezTo>
                <a:cubicBezTo>
                  <a:pt x="831301" y="4740343"/>
                  <a:pt x="772395" y="4745078"/>
                  <a:pt x="699185" y="4729739"/>
                </a:cubicBezTo>
                <a:cubicBezTo>
                  <a:pt x="680644" y="4710950"/>
                  <a:pt x="671269" y="4756745"/>
                  <a:pt x="624173" y="4712819"/>
                </a:cubicBezTo>
                <a:cubicBezTo>
                  <a:pt x="620673" y="4715011"/>
                  <a:pt x="605890" y="4702494"/>
                  <a:pt x="587551" y="4697060"/>
                </a:cubicBezTo>
                <a:cubicBezTo>
                  <a:pt x="569213" y="4691626"/>
                  <a:pt x="529126" y="4697683"/>
                  <a:pt x="514142" y="4680213"/>
                </a:cubicBezTo>
                <a:cubicBezTo>
                  <a:pt x="490554" y="4678007"/>
                  <a:pt x="455880" y="4670399"/>
                  <a:pt x="435429" y="4669695"/>
                </a:cubicBezTo>
                <a:cubicBezTo>
                  <a:pt x="414978" y="4668991"/>
                  <a:pt x="413693" y="4665510"/>
                  <a:pt x="398498" y="4661863"/>
                </a:cubicBezTo>
                <a:lnTo>
                  <a:pt x="391864" y="4657306"/>
                </a:lnTo>
                <a:lnTo>
                  <a:pt x="393991" y="4656812"/>
                </a:lnTo>
                <a:cubicBezTo>
                  <a:pt x="393161" y="4656323"/>
                  <a:pt x="391036" y="4655963"/>
                  <a:pt x="390744" y="4656537"/>
                </a:cubicBezTo>
                <a:lnTo>
                  <a:pt x="391864" y="4657306"/>
                </a:lnTo>
                <a:lnTo>
                  <a:pt x="389463" y="4657864"/>
                </a:lnTo>
                <a:cubicBezTo>
                  <a:pt x="384571" y="4657809"/>
                  <a:pt x="375254" y="4657079"/>
                  <a:pt x="358382" y="4654871"/>
                </a:cubicBezTo>
                <a:cubicBezTo>
                  <a:pt x="339824" y="4647350"/>
                  <a:pt x="313263" y="4650730"/>
                  <a:pt x="294208" y="4644982"/>
                </a:cubicBezTo>
                <a:cubicBezTo>
                  <a:pt x="275153" y="4639233"/>
                  <a:pt x="255232" y="4631558"/>
                  <a:pt x="240522" y="4627439"/>
                </a:cubicBezTo>
                <a:cubicBezTo>
                  <a:pt x="212762" y="4619907"/>
                  <a:pt x="228727" y="4611264"/>
                  <a:pt x="188294" y="4613207"/>
                </a:cubicBezTo>
                <a:cubicBezTo>
                  <a:pt x="165514" y="4608090"/>
                  <a:pt x="132086" y="4618695"/>
                  <a:pt x="107016" y="4612605"/>
                </a:cubicBezTo>
                <a:cubicBezTo>
                  <a:pt x="79461" y="4604732"/>
                  <a:pt x="82214" y="4605717"/>
                  <a:pt x="48463" y="4601378"/>
                </a:cubicBezTo>
                <a:lnTo>
                  <a:pt x="0" y="4601647"/>
                </a:lnTo>
                <a:close/>
              </a:path>
            </a:pathLst>
          </a:custGeom>
        </p:spPr>
      </p:pic>
      <p:sp>
        <p:nvSpPr>
          <p:cNvPr id="3" name="TextBox 2">
            <a:extLst>
              <a:ext uri="{FF2B5EF4-FFF2-40B4-BE49-F238E27FC236}">
                <a16:creationId xmlns:a16="http://schemas.microsoft.com/office/drawing/2014/main" id="{1B874AF8-828D-599C-D97D-D4074BBEA939}"/>
              </a:ext>
            </a:extLst>
          </p:cNvPr>
          <p:cNvSpPr txBox="1"/>
          <p:nvPr/>
        </p:nvSpPr>
        <p:spPr>
          <a:xfrm>
            <a:off x="511643" y="5081158"/>
            <a:ext cx="7873573" cy="923330"/>
          </a:xfrm>
          <a:prstGeom prst="rect">
            <a:avLst/>
          </a:prstGeom>
          <a:noFill/>
        </p:spPr>
        <p:txBody>
          <a:bodyPr wrap="square" rtlCol="0">
            <a:spAutoFit/>
          </a:bodyPr>
          <a:lstStyle/>
          <a:p>
            <a:r>
              <a:rPr lang="en-US" dirty="0"/>
              <a:t>Unceded lands of </a:t>
            </a:r>
            <a:r>
              <a:rPr lang="en-US" dirty="0" err="1"/>
              <a:t>Woiwurrung</a:t>
            </a:r>
            <a:r>
              <a:rPr lang="en-US" dirty="0"/>
              <a:t>, Boon Wurrung, Taungurung People of Eastern Kulin Nation, thank you to elders past and present for custodianship of this land.</a:t>
            </a:r>
          </a:p>
        </p:txBody>
      </p:sp>
    </p:spTree>
    <p:extLst>
      <p:ext uri="{BB962C8B-B14F-4D97-AF65-F5344CB8AC3E}">
        <p14:creationId xmlns:p14="http://schemas.microsoft.com/office/powerpoint/2010/main" val="36180747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20559B-E1DB-2436-1252-ED47F64A7743}"/>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5400" kern="1200" dirty="0">
                <a:solidFill>
                  <a:schemeClr val="tx1"/>
                </a:solidFill>
                <a:latin typeface="+mj-lt"/>
                <a:ea typeface="+mj-ea"/>
                <a:cs typeface="+mj-cs"/>
              </a:rPr>
              <a:t>Adding </a:t>
            </a:r>
            <a:r>
              <a:rPr lang="en-US" sz="5400" kern="1200" dirty="0" err="1">
                <a:solidFill>
                  <a:schemeClr val="tx1"/>
                </a:solidFill>
                <a:latin typeface="+mj-lt"/>
                <a:ea typeface="+mj-ea"/>
                <a:cs typeface="+mj-cs"/>
              </a:rPr>
              <a:t>colour</a:t>
            </a:r>
            <a:r>
              <a:rPr lang="en-US" sz="5400" kern="1200" dirty="0">
                <a:solidFill>
                  <a:schemeClr val="tx1"/>
                </a:solidFill>
                <a:latin typeface="+mj-lt"/>
                <a:ea typeface="+mj-ea"/>
                <a:cs typeface="+mj-cs"/>
              </a:rPr>
              <a:t> – stains </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3ED4BCB-CA84-71BB-2AE9-1D55A3346481}"/>
                  </a:ext>
                </a:extLst>
              </p:cNvPr>
              <p:cNvSpPr txBox="1"/>
              <p:nvPr/>
            </p:nvSpPr>
            <p:spPr>
              <a:xfrm>
                <a:off x="838200" y="1929384"/>
                <a:ext cx="10515600" cy="4251960"/>
              </a:xfrm>
              <a:prstGeom prst="rect">
                <a:avLst/>
              </a:prstGeom>
            </p:spPr>
            <p:txBody>
              <a:bodyPr vert="horz" lIns="91440" tIns="45720" rIns="91440" bIns="45720" rtlCol="0">
                <a:normAutofit fontScale="92500" lnSpcReduction="10000"/>
              </a:bodyPr>
              <a:lstStyle/>
              <a:p>
                <a:pPr>
                  <a:lnSpc>
                    <a:spcPct val="90000"/>
                  </a:lnSpc>
                  <a:spcAft>
                    <a:spcPts val="600"/>
                  </a:spcAft>
                </a:pPr>
                <a:r>
                  <a:rPr lang="en-US" sz="2000" dirty="0"/>
                  <a:t>Stain in a modified oxide commercially made &amp; a vast variety are available:</a:t>
                </a:r>
                <a:br>
                  <a:rPr lang="en-US" sz="2000" dirty="0"/>
                </a:br>
                <a:r>
                  <a:rPr lang="en-US" sz="2000" dirty="0"/>
                  <a:t> </a:t>
                </a:r>
                <a:r>
                  <a:rPr lang="en-US" sz="2000" dirty="0">
                    <a:hlinkClick r:id="rId2"/>
                  </a:rPr>
                  <a:t>Walkers Ceramics Online</a:t>
                </a:r>
                <a:endParaRPr lang="en-US" sz="2000" dirty="0"/>
              </a:p>
              <a:p>
                <a:pPr>
                  <a:lnSpc>
                    <a:spcPct val="90000"/>
                  </a:lnSpc>
                  <a:spcAft>
                    <a:spcPts val="600"/>
                  </a:spcAft>
                </a:pPr>
                <a:endParaRPr lang="en-US" sz="2000" dirty="0"/>
              </a:p>
              <a:p>
                <a:pPr>
                  <a:lnSpc>
                    <a:spcPct val="90000"/>
                  </a:lnSpc>
                  <a:spcAft>
                    <a:spcPts val="600"/>
                  </a:spcAft>
                </a:pPr>
                <a:r>
                  <a:rPr lang="en-US" sz="2000" dirty="0"/>
                  <a:t>Stains offer pure </a:t>
                </a:r>
                <a:r>
                  <a:rPr lang="en-US" sz="2000" dirty="0" err="1"/>
                  <a:t>colour</a:t>
                </a:r>
                <a:r>
                  <a:rPr lang="en-US" sz="2000" dirty="0"/>
                  <a:t> but each </a:t>
                </a:r>
                <a:r>
                  <a:rPr lang="en-US" sz="2000" dirty="0" err="1"/>
                  <a:t>colour</a:t>
                </a:r>
                <a:r>
                  <a:rPr lang="en-US" sz="2000" dirty="0"/>
                  <a:t> as its own burnt our temperature ~ 1200C, this is a bonus for sig which is a low fired technique. </a:t>
                </a:r>
              </a:p>
              <a:p>
                <a:pPr>
                  <a:lnSpc>
                    <a:spcPct val="90000"/>
                  </a:lnSpc>
                  <a:spcAft>
                    <a:spcPts val="600"/>
                  </a:spcAft>
                </a:pPr>
                <a:r>
                  <a:rPr lang="en-US" sz="2000" dirty="0"/>
                  <a:t>Add to: slip &amp;  clay body &gt;15%,  glazes 5-10%,  terra sigillata  &gt;15%</a:t>
                </a:r>
              </a:p>
              <a:p>
                <a:pPr>
                  <a:lnSpc>
                    <a:spcPct val="90000"/>
                  </a:lnSpc>
                  <a:spcAft>
                    <a:spcPts val="600"/>
                  </a:spcAft>
                </a:pPr>
                <a:endParaRPr lang="en-US" sz="2000" dirty="0"/>
              </a:p>
              <a:p>
                <a:pPr>
                  <a:lnSpc>
                    <a:spcPct val="90000"/>
                  </a:lnSpc>
                  <a:spcAft>
                    <a:spcPts val="600"/>
                  </a:spcAft>
                </a:pPr>
                <a:r>
                  <a:rPr lang="en-US" sz="2000" b="1" dirty="0">
                    <a:solidFill>
                      <a:schemeClr val="accent2"/>
                    </a:solidFill>
                  </a:rPr>
                  <a:t>COLOUR INTENSITY ⬆️ ⬇️ SATIN FINISH 	WHY?</a:t>
                </a:r>
              </a:p>
              <a:p>
                <a:pPr>
                  <a:lnSpc>
                    <a:spcPct val="90000"/>
                  </a:lnSpc>
                  <a:spcAft>
                    <a:spcPts val="600"/>
                  </a:spcAft>
                </a:pPr>
                <a:endParaRPr lang="en-US" sz="2000" b="1" dirty="0"/>
              </a:p>
              <a:p>
                <a:pPr>
                  <a:lnSpc>
                    <a:spcPct val="90000"/>
                  </a:lnSpc>
                  <a:spcAft>
                    <a:spcPts val="600"/>
                  </a:spcAft>
                </a:pPr>
                <a:r>
                  <a:rPr lang="en-US" sz="2000" dirty="0"/>
                  <a:t>Stains </a:t>
                </a:r>
                <a:r>
                  <a:rPr lang="en-US" sz="2000" dirty="0" err="1"/>
                  <a:t>colours</a:t>
                </a:r>
                <a:r>
                  <a:rPr lang="en-US" sz="2000" dirty="0"/>
                  <a:t> are held stable and clean in refractory material, these are hard minerals (</a:t>
                </a:r>
                <a:r>
                  <a:rPr lang="en-US" sz="2000" dirty="0" err="1"/>
                  <a:t>eg.</a:t>
                </a:r>
                <a:r>
                  <a:rPr lang="en-US" sz="2000" dirty="0"/>
                  <a:t> zirconium silicate) which melt at high temperatures  (1300</a:t>
                </a:r>
                <a:r>
                  <a:rPr lang="en-US" sz="2000" dirty="0">
                    <a:solidFill>
                      <a:schemeClr val="tx1">
                        <a:lumMod val="85000"/>
                        <a:lumOff val="15000"/>
                      </a:schemeClr>
                    </a:solidFill>
                    <a:ea typeface="Cambria Math" panose="02040503050406030204" pitchFamily="18" charset="0"/>
                  </a:rPr>
                  <a:t> </a:t>
                </a:r>
                <a14:m>
                  <m:oMath xmlns:m="http://schemas.openxmlformats.org/officeDocument/2006/math">
                    <m:r>
                      <a:rPr lang="en-US" sz="2000" i="1" smtClean="0">
                        <a:solidFill>
                          <a:schemeClr val="tx1">
                            <a:lumMod val="85000"/>
                            <a:lumOff val="15000"/>
                          </a:schemeClr>
                        </a:solidFill>
                        <a:latin typeface="Cambria Math" panose="02040503050406030204" pitchFamily="18" charset="0"/>
                        <a:ea typeface="Cambria Math" panose="02040503050406030204" pitchFamily="18" charset="0"/>
                      </a:rPr>
                      <m:t>°</m:t>
                    </m:r>
                  </m:oMath>
                </a14:m>
                <a:r>
                  <a:rPr lang="en-US" sz="2000" dirty="0">
                    <a:solidFill>
                      <a:schemeClr val="tx1">
                        <a:lumMod val="85000"/>
                        <a:lumOff val="15000"/>
                      </a:schemeClr>
                    </a:solidFill>
                  </a:rPr>
                  <a:t>C </a:t>
                </a:r>
                <a:r>
                  <a:rPr lang="en-US" sz="2000" dirty="0"/>
                  <a:t>). High percentages of stain in sig (over ~4%) for bolder </a:t>
                </a:r>
                <a:r>
                  <a:rPr lang="en-US" sz="2000" dirty="0" err="1"/>
                  <a:t>colours</a:t>
                </a:r>
                <a:r>
                  <a:rPr lang="en-US" sz="2000" dirty="0"/>
                  <a:t> is the introduction of ‘hard’ material rather than deflocculated / colloidal ‘soft’ materials. </a:t>
                </a:r>
              </a:p>
              <a:p>
                <a:pPr>
                  <a:lnSpc>
                    <a:spcPct val="90000"/>
                  </a:lnSpc>
                  <a:spcAft>
                    <a:spcPts val="600"/>
                  </a:spcAft>
                </a:pPr>
                <a:r>
                  <a:rPr lang="en-US" sz="2000" b="1" dirty="0">
                    <a:solidFill>
                      <a:schemeClr val="accent2"/>
                    </a:solidFill>
                  </a:rPr>
                  <a:t>TEST	Hours of grinding in a mortar &amp; pestle with no observable ‘softening’</a:t>
                </a:r>
              </a:p>
              <a:p>
                <a:pPr>
                  <a:lnSpc>
                    <a:spcPct val="90000"/>
                  </a:lnSpc>
                  <a:spcAft>
                    <a:spcPts val="600"/>
                  </a:spcAft>
                </a:pPr>
                <a:endParaRPr lang="en-US" sz="1500" b="1" dirty="0"/>
              </a:p>
            </p:txBody>
          </p:sp>
        </mc:Choice>
        <mc:Fallback xmlns="">
          <p:sp>
            <p:nvSpPr>
              <p:cNvPr id="3" name="TextBox 2">
                <a:extLst>
                  <a:ext uri="{FF2B5EF4-FFF2-40B4-BE49-F238E27FC236}">
                    <a16:creationId xmlns:a16="http://schemas.microsoft.com/office/drawing/2014/main" id="{D3ED4BCB-CA84-71BB-2AE9-1D55A3346481}"/>
                  </a:ext>
                </a:extLst>
              </p:cNvPr>
              <p:cNvSpPr txBox="1">
                <a:spLocks noRot="1" noChangeAspect="1" noMove="1" noResize="1" noEditPoints="1" noAdjustHandles="1" noChangeArrowheads="1" noChangeShapeType="1" noTextEdit="1"/>
              </p:cNvSpPr>
              <p:nvPr/>
            </p:nvSpPr>
            <p:spPr>
              <a:xfrm>
                <a:off x="838200" y="1929384"/>
                <a:ext cx="10515600" cy="4251960"/>
              </a:xfrm>
              <a:prstGeom prst="rect">
                <a:avLst/>
              </a:prstGeom>
              <a:blipFill>
                <a:blip r:embed="rId3"/>
                <a:stretch>
                  <a:fillRect l="-603" t="-2090" r="-724"/>
                </a:stretch>
              </a:blipFill>
            </p:spPr>
            <p:txBody>
              <a:bodyPr/>
              <a:lstStyle/>
              <a:p>
                <a:r>
                  <a:rPr lang="en-US">
                    <a:noFill/>
                  </a:rPr>
                  <a:t> </a:t>
                </a:r>
              </a:p>
            </p:txBody>
          </p:sp>
        </mc:Fallback>
      </mc:AlternateContent>
    </p:spTree>
    <p:extLst>
      <p:ext uri="{BB962C8B-B14F-4D97-AF65-F5344CB8AC3E}">
        <p14:creationId xmlns:p14="http://schemas.microsoft.com/office/powerpoint/2010/main" val="30534236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hand holding a stone with writing on it&#10;&#10;AI-generated content may be incorrect.">
            <a:extLst>
              <a:ext uri="{FF2B5EF4-FFF2-40B4-BE49-F238E27FC236}">
                <a16:creationId xmlns:a16="http://schemas.microsoft.com/office/drawing/2014/main" id="{0F21EFB1-62A6-DD94-0A4D-D1E0DDD62AE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21731" y="557189"/>
            <a:ext cx="5668684" cy="5743618"/>
          </a:xfrm>
          <a:prstGeom prst="rect">
            <a:avLst/>
          </a:prstGeom>
        </p:spPr>
      </p:pic>
      <p:pic>
        <p:nvPicPr>
          <p:cNvPr id="5" name="Picture 4" descr="A hand holding a ball of white material&#10;&#10;AI-generated content may be incorrect.">
            <a:extLst>
              <a:ext uri="{FF2B5EF4-FFF2-40B4-BE49-F238E27FC236}">
                <a16:creationId xmlns:a16="http://schemas.microsoft.com/office/drawing/2014/main" id="{7E1BFF2F-FD33-256C-EEFA-BB75C552B4A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195375" y="557189"/>
            <a:ext cx="5674893" cy="5743618"/>
          </a:xfrm>
          <a:prstGeom prst="rect">
            <a:avLst/>
          </a:prstGeom>
        </p:spPr>
      </p:pic>
    </p:spTree>
    <p:extLst>
      <p:ext uri="{BB962C8B-B14F-4D97-AF65-F5344CB8AC3E}">
        <p14:creationId xmlns:p14="http://schemas.microsoft.com/office/powerpoint/2010/main" val="1898322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C0386E-77AD-912E-1172-9D92A30FB03E}"/>
              </a:ext>
            </a:extLst>
          </p:cNvPr>
          <p:cNvSpPr>
            <a:spLocks noGrp="1"/>
          </p:cNvSpPr>
          <p:nvPr>
            <p:ph type="title"/>
          </p:nvPr>
        </p:nvSpPr>
        <p:spPr>
          <a:xfrm>
            <a:off x="1137035" y="609600"/>
            <a:ext cx="3595678" cy="1330839"/>
          </a:xfrm>
        </p:spPr>
        <p:txBody>
          <a:bodyPr vert="horz" lIns="91440" tIns="45720" rIns="91440" bIns="45720" rtlCol="0" anchor="ctr">
            <a:normAutofit/>
          </a:bodyPr>
          <a:lstStyle/>
          <a:p>
            <a:r>
              <a:rPr lang="en-US" sz="3500" dirty="0"/>
              <a:t>Application </a:t>
            </a:r>
          </a:p>
        </p:txBody>
      </p:sp>
      <p:sp>
        <p:nvSpPr>
          <p:cNvPr id="3" name="TextBox 2">
            <a:extLst>
              <a:ext uri="{FF2B5EF4-FFF2-40B4-BE49-F238E27FC236}">
                <a16:creationId xmlns:a16="http://schemas.microsoft.com/office/drawing/2014/main" id="{A309B2A5-323F-80BF-B014-0A32F07E24C0}"/>
              </a:ext>
            </a:extLst>
          </p:cNvPr>
          <p:cNvSpPr txBox="1"/>
          <p:nvPr/>
        </p:nvSpPr>
        <p:spPr>
          <a:xfrm>
            <a:off x="1137034" y="2194102"/>
            <a:ext cx="3158741" cy="390858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700"/>
              <a:t>ON GREENWARE</a:t>
            </a:r>
          </a:p>
          <a:p>
            <a:pPr indent="-228600">
              <a:lnSpc>
                <a:spcPct val="90000"/>
              </a:lnSpc>
              <a:spcAft>
                <a:spcPts val="600"/>
              </a:spcAft>
              <a:buFont typeface="Arial" panose="020B0604020202020204" pitchFamily="34" charset="0"/>
              <a:buChar char="•"/>
            </a:pPr>
            <a:r>
              <a:rPr lang="en-US" sz="1700"/>
              <a:t>1-5 LAYERS – increasing layers offer richer satin finish</a:t>
            </a:r>
          </a:p>
          <a:p>
            <a:pPr indent="-228600">
              <a:lnSpc>
                <a:spcPct val="90000"/>
              </a:lnSpc>
              <a:spcAft>
                <a:spcPts val="600"/>
              </a:spcAft>
              <a:buFont typeface="Arial" panose="020B0604020202020204" pitchFamily="34" charset="0"/>
              <a:buChar char="•"/>
            </a:pPr>
            <a:r>
              <a:rPr lang="en-US" sz="1700"/>
              <a:t>BRUSHES – soft &amp; fine!</a:t>
            </a:r>
          </a:p>
          <a:p>
            <a:pPr indent="-228600">
              <a:lnSpc>
                <a:spcPct val="90000"/>
              </a:lnSpc>
              <a:spcAft>
                <a:spcPts val="600"/>
              </a:spcAft>
              <a:buFont typeface="Arial" panose="020B0604020202020204" pitchFamily="34" charset="0"/>
              <a:buChar char="•"/>
            </a:pPr>
            <a:r>
              <a:rPr lang="en-US" sz="1700"/>
              <a:t>DIPPING – quick at thin (1.2–ish specific gravity)</a:t>
            </a:r>
          </a:p>
          <a:p>
            <a:pPr indent="-228600">
              <a:lnSpc>
                <a:spcPct val="90000"/>
              </a:lnSpc>
              <a:spcAft>
                <a:spcPts val="600"/>
              </a:spcAft>
              <a:buFont typeface="Arial" panose="020B0604020202020204" pitchFamily="34" charset="0"/>
              <a:buChar char="•"/>
            </a:pPr>
            <a:r>
              <a:rPr lang="en-US" sz="1700"/>
              <a:t>SPONGING – for difficult to reach or highly textured, can overlap and build up layers</a:t>
            </a:r>
          </a:p>
          <a:p>
            <a:pPr indent="-228600">
              <a:lnSpc>
                <a:spcPct val="90000"/>
              </a:lnSpc>
              <a:spcAft>
                <a:spcPts val="600"/>
              </a:spcAft>
              <a:buFont typeface="Arial" panose="020B0604020202020204" pitchFamily="34" charset="0"/>
              <a:buChar char="•"/>
            </a:pPr>
            <a:r>
              <a:rPr lang="en-US" sz="1700"/>
              <a:t>SPRAYING – try it &amp; get back to me!</a:t>
            </a:r>
          </a:p>
          <a:p>
            <a:pPr indent="-228600">
              <a:lnSpc>
                <a:spcPct val="90000"/>
              </a:lnSpc>
              <a:spcAft>
                <a:spcPts val="600"/>
              </a:spcAft>
              <a:buFont typeface="Arial" panose="020B0604020202020204" pitchFamily="34" charset="0"/>
              <a:buChar char="•"/>
            </a:pPr>
            <a:endParaRPr lang="en-US" sz="1700"/>
          </a:p>
        </p:txBody>
      </p:sp>
      <p:pic>
        <p:nvPicPr>
          <p:cNvPr id="4" name="Picture 3" descr="A paintbrushes and brushes on a table&#10;&#10;Description automatically generated">
            <a:extLst>
              <a:ext uri="{FF2B5EF4-FFF2-40B4-BE49-F238E27FC236}">
                <a16:creationId xmlns:a16="http://schemas.microsoft.com/office/drawing/2014/main" id="{75D532B6-1F9C-C349-8307-42AC6DD7EE6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a:fillRect/>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Tree>
    <p:extLst>
      <p:ext uri="{BB962C8B-B14F-4D97-AF65-F5344CB8AC3E}">
        <p14:creationId xmlns:p14="http://schemas.microsoft.com/office/powerpoint/2010/main" val="11462382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34F96AE-FD18-BD10-9D41-88C01AF8F112}"/>
            </a:ext>
          </a:extLst>
        </p:cNvPr>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white sculpture with a white circle and a black marker&#10;&#10;AI-generated content may be incorrect.">
            <a:extLst>
              <a:ext uri="{FF2B5EF4-FFF2-40B4-BE49-F238E27FC236}">
                <a16:creationId xmlns:a16="http://schemas.microsoft.com/office/drawing/2014/main" id="{0E0BFA8D-2B15-415F-88CE-57AEDCD5B59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316432" y="0"/>
            <a:ext cx="9669656" cy="6858000"/>
          </a:xfrm>
          <a:prstGeom prst="rect">
            <a:avLst/>
          </a:prstGeom>
        </p:spPr>
      </p:pic>
      <p:sp>
        <p:nvSpPr>
          <p:cNvPr id="40" name="Rectangle 3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C89706F-AF1C-AAC6-7CF2-A2FD3070608A}"/>
              </a:ext>
            </a:extLst>
          </p:cNvPr>
          <p:cNvSpPr>
            <a:spLocks noGrp="1"/>
          </p:cNvSpPr>
          <p:nvPr>
            <p:ph type="title"/>
          </p:nvPr>
        </p:nvSpPr>
        <p:spPr>
          <a:xfrm>
            <a:off x="710878" y="534289"/>
            <a:ext cx="5794094" cy="1899912"/>
          </a:xfrm>
        </p:spPr>
        <p:txBody>
          <a:bodyPr vert="horz" lIns="91440" tIns="45720" rIns="91440" bIns="45720" rtlCol="0" anchor="ctr">
            <a:normAutofit/>
          </a:bodyPr>
          <a:lstStyle/>
          <a:p>
            <a:r>
              <a:rPr lang="en-US" sz="4000" dirty="0"/>
              <a:t>Application: troubleshooting / testing  </a:t>
            </a:r>
          </a:p>
        </p:txBody>
      </p:sp>
      <p:sp>
        <p:nvSpPr>
          <p:cNvPr id="3" name="TextBox 2">
            <a:extLst>
              <a:ext uri="{FF2B5EF4-FFF2-40B4-BE49-F238E27FC236}">
                <a16:creationId xmlns:a16="http://schemas.microsoft.com/office/drawing/2014/main" id="{C5EF596C-D1D9-DE42-63FA-8CBB1CBA1EE0}"/>
              </a:ext>
            </a:extLst>
          </p:cNvPr>
          <p:cNvSpPr txBox="1"/>
          <p:nvPr/>
        </p:nvSpPr>
        <p:spPr>
          <a:xfrm>
            <a:off x="838200" y="2434201"/>
            <a:ext cx="2969871" cy="3526761"/>
          </a:xfrm>
          <a:prstGeom prst="rect">
            <a:avLst/>
          </a:prstGeom>
        </p:spPr>
        <p:txBody>
          <a:bodyPr vert="horz" lIns="91440" tIns="45720" rIns="91440" bIns="45720" rtlCol="0">
            <a:normAutofit/>
          </a:bodyPr>
          <a:lstStyle/>
          <a:p>
            <a:pPr>
              <a:lnSpc>
                <a:spcPct val="90000"/>
              </a:lnSpc>
              <a:spcAft>
                <a:spcPts val="600"/>
              </a:spcAft>
            </a:pPr>
            <a:r>
              <a:rPr lang="en-US" sz="2000" dirty="0"/>
              <a:t>BASKET </a:t>
            </a:r>
          </a:p>
          <a:p>
            <a:pPr>
              <a:lnSpc>
                <a:spcPct val="90000"/>
              </a:lnSpc>
              <a:spcAft>
                <a:spcPts val="600"/>
              </a:spcAft>
            </a:pPr>
            <a:r>
              <a:rPr lang="en-US" sz="2000" dirty="0"/>
              <a:t>2 layer on </a:t>
            </a:r>
            <a:r>
              <a:rPr lang="en-US" sz="2000" dirty="0" err="1"/>
              <a:t>greeware</a:t>
            </a:r>
            <a:endParaRPr lang="en-US" sz="2000" dirty="0"/>
          </a:p>
          <a:p>
            <a:pPr>
              <a:lnSpc>
                <a:spcPct val="90000"/>
              </a:lnSpc>
              <a:spcAft>
                <a:spcPts val="600"/>
              </a:spcAft>
            </a:pPr>
            <a:r>
              <a:rPr lang="en-US" sz="2000" dirty="0"/>
              <a:t>+ 3 layers on bisqueware </a:t>
            </a:r>
          </a:p>
          <a:p>
            <a:pPr>
              <a:lnSpc>
                <a:spcPct val="90000"/>
              </a:lnSpc>
              <a:spcAft>
                <a:spcPts val="600"/>
              </a:spcAft>
            </a:pPr>
            <a:endParaRPr lang="en-US" sz="2000" dirty="0"/>
          </a:p>
          <a:p>
            <a:pPr>
              <a:lnSpc>
                <a:spcPct val="90000"/>
              </a:lnSpc>
              <a:spcAft>
                <a:spcPts val="600"/>
              </a:spcAft>
            </a:pPr>
            <a:r>
              <a:rPr lang="en-US" sz="2000" dirty="0"/>
              <a:t>TEST TILE </a:t>
            </a:r>
          </a:p>
          <a:p>
            <a:pPr>
              <a:lnSpc>
                <a:spcPct val="90000"/>
              </a:lnSpc>
              <a:spcAft>
                <a:spcPts val="600"/>
              </a:spcAft>
            </a:pPr>
            <a:r>
              <a:rPr lang="en-US" sz="2000" dirty="0"/>
              <a:t>6 layers on</a:t>
            </a:r>
          </a:p>
          <a:p>
            <a:pPr>
              <a:lnSpc>
                <a:spcPct val="90000"/>
              </a:lnSpc>
              <a:spcAft>
                <a:spcPts val="600"/>
              </a:spcAft>
            </a:pPr>
            <a:endParaRPr lang="en-US" sz="2000" dirty="0"/>
          </a:p>
          <a:p>
            <a:pPr>
              <a:lnSpc>
                <a:spcPct val="90000"/>
              </a:lnSpc>
              <a:spcAft>
                <a:spcPts val="600"/>
              </a:spcAft>
            </a:pPr>
            <a:r>
              <a:rPr lang="en-US" sz="2000" dirty="0"/>
              <a:t>~ no peeling or flaking</a:t>
            </a:r>
          </a:p>
          <a:p>
            <a:pPr>
              <a:lnSpc>
                <a:spcPct val="90000"/>
              </a:lnSpc>
              <a:spcAft>
                <a:spcPts val="600"/>
              </a:spcAft>
            </a:pPr>
            <a:r>
              <a:rPr lang="en-US" sz="2000" dirty="0"/>
              <a:t>~ multiple layers &amp; </a:t>
            </a:r>
            <a:r>
              <a:rPr lang="en-US" sz="2000" dirty="0" err="1"/>
              <a:t>colours</a:t>
            </a:r>
            <a:endParaRPr lang="en-US" sz="2000" dirty="0"/>
          </a:p>
        </p:txBody>
      </p:sp>
      <p:pic>
        <p:nvPicPr>
          <p:cNvPr id="4" name="Picture 3">
            <a:extLst>
              <a:ext uri="{FF2B5EF4-FFF2-40B4-BE49-F238E27FC236}">
                <a16:creationId xmlns:a16="http://schemas.microsoft.com/office/drawing/2014/main" id="{D8D99546-4189-C035-1934-C9E03BD5DA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64236" y="4729084"/>
            <a:ext cx="1931580" cy="1931580"/>
          </a:xfrm>
          <a:prstGeom prst="rect">
            <a:avLst/>
          </a:prstGeom>
        </p:spPr>
      </p:pic>
    </p:spTree>
    <p:extLst>
      <p:ext uri="{BB962C8B-B14F-4D97-AF65-F5344CB8AC3E}">
        <p14:creationId xmlns:p14="http://schemas.microsoft.com/office/powerpoint/2010/main" val="34488235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2A6556-1CF3-B8FD-562C-72E2E75160F0}"/>
              </a:ext>
            </a:extLst>
          </p:cNvPr>
          <p:cNvSpPr>
            <a:spLocks noGrp="1"/>
          </p:cNvSpPr>
          <p:nvPr>
            <p:ph type="title"/>
          </p:nvPr>
        </p:nvSpPr>
        <p:spPr>
          <a:xfrm>
            <a:off x="4553734" y="740569"/>
            <a:ext cx="6798541" cy="742951"/>
          </a:xfrm>
        </p:spPr>
        <p:txBody>
          <a:bodyPr vert="horz" lIns="91440" tIns="45720" rIns="91440" bIns="45720" rtlCol="0" anchor="b">
            <a:normAutofit/>
          </a:bodyPr>
          <a:lstStyle/>
          <a:p>
            <a:r>
              <a:rPr lang="en-US" sz="4000" dirty="0"/>
              <a:t>Porosity – to burnish or not ?</a:t>
            </a:r>
          </a:p>
        </p:txBody>
      </p:sp>
      <p:pic>
        <p:nvPicPr>
          <p:cNvPr id="5" name="Picture 4" descr="A hand holding a green towel&#10;&#10;Description automatically generated">
            <a:extLst>
              <a:ext uri="{FF2B5EF4-FFF2-40B4-BE49-F238E27FC236}">
                <a16:creationId xmlns:a16="http://schemas.microsoft.com/office/drawing/2014/main" id="{5AAA7D25-7974-F620-59B4-10EFE0360EE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 y="10"/>
            <a:ext cx="4196496" cy="6857990"/>
          </a:xfrm>
          <a:prstGeom prst="rect">
            <a:avLst/>
          </a:prstGeom>
          <a:effectLst/>
        </p:spPr>
      </p:pic>
      <p:sp>
        <p:nvSpPr>
          <p:cNvPr id="3" name="TextBox 2">
            <a:extLst>
              <a:ext uri="{FF2B5EF4-FFF2-40B4-BE49-F238E27FC236}">
                <a16:creationId xmlns:a16="http://schemas.microsoft.com/office/drawing/2014/main" id="{9A99BD75-5F35-B3F7-FFD7-E845C6E8EE9C}"/>
              </a:ext>
            </a:extLst>
          </p:cNvPr>
          <p:cNvSpPr txBox="1"/>
          <p:nvPr/>
        </p:nvSpPr>
        <p:spPr>
          <a:xfrm>
            <a:off x="4501928" y="1678656"/>
            <a:ext cx="7381592" cy="3890960"/>
          </a:xfrm>
          <a:prstGeom prst="rect">
            <a:avLst/>
          </a:prstGeom>
        </p:spPr>
        <p:txBody>
          <a:bodyPr vert="horz" lIns="91440" tIns="45720" rIns="91440" bIns="45720" rtlCol="0">
            <a:normAutofit fontScale="92500" lnSpcReduction="20000"/>
          </a:bodyPr>
          <a:lstStyle/>
          <a:p>
            <a:pPr>
              <a:lnSpc>
                <a:spcPct val="90000"/>
              </a:lnSpc>
              <a:spcAft>
                <a:spcPts val="600"/>
              </a:spcAft>
            </a:pPr>
            <a:r>
              <a:rPr lang="en-US" sz="2000" dirty="0"/>
              <a:t>WHAT? </a:t>
            </a:r>
          </a:p>
          <a:p>
            <a:pPr>
              <a:lnSpc>
                <a:spcPct val="90000"/>
              </a:lnSpc>
              <a:spcAft>
                <a:spcPts val="600"/>
              </a:spcAft>
            </a:pPr>
            <a:r>
              <a:rPr lang="en-US" sz="2000" dirty="0"/>
              <a:t>Burnishing is rubbing action applied to the  smooth form that compresses the fine, surface particles.</a:t>
            </a:r>
          </a:p>
          <a:p>
            <a:pPr>
              <a:lnSpc>
                <a:spcPct val="90000"/>
              </a:lnSpc>
              <a:spcAft>
                <a:spcPts val="600"/>
              </a:spcAft>
            </a:pPr>
            <a:endParaRPr lang="en-US" sz="2000" dirty="0"/>
          </a:p>
          <a:p>
            <a:pPr>
              <a:lnSpc>
                <a:spcPct val="90000"/>
              </a:lnSpc>
              <a:spcAft>
                <a:spcPts val="600"/>
              </a:spcAft>
            </a:pPr>
            <a:r>
              <a:rPr lang="en-US" sz="2000" dirty="0"/>
              <a:t>WHY? </a:t>
            </a:r>
          </a:p>
          <a:p>
            <a:pPr>
              <a:lnSpc>
                <a:spcPct val="90000"/>
              </a:lnSpc>
              <a:spcAft>
                <a:spcPts val="600"/>
              </a:spcAft>
            </a:pPr>
            <a:r>
              <a:rPr lang="en-US" sz="2000" dirty="0"/>
              <a:t>Burnishing sig creates a glossy sheen. Can increase watertight-ness. Build up layers of burnishing based on aesthetic needs. </a:t>
            </a:r>
          </a:p>
          <a:p>
            <a:pPr indent="-228600">
              <a:lnSpc>
                <a:spcPct val="90000"/>
              </a:lnSpc>
              <a:spcAft>
                <a:spcPts val="600"/>
              </a:spcAft>
              <a:buFont typeface="Arial" panose="020B0604020202020204" pitchFamily="34" charset="0"/>
              <a:buChar char="•"/>
            </a:pPr>
            <a:endParaRPr lang="en-US" sz="2000" dirty="0"/>
          </a:p>
          <a:p>
            <a:pPr>
              <a:lnSpc>
                <a:spcPct val="90000"/>
              </a:lnSpc>
              <a:spcAft>
                <a:spcPts val="600"/>
              </a:spcAft>
            </a:pPr>
            <a:r>
              <a:rPr lang="en-US" sz="2000" dirty="0"/>
              <a:t>TOOLS?</a:t>
            </a:r>
          </a:p>
          <a:p>
            <a:pPr>
              <a:lnSpc>
                <a:spcPct val="90000"/>
              </a:lnSpc>
              <a:spcAft>
                <a:spcPts val="600"/>
              </a:spcAft>
            </a:pPr>
            <a:r>
              <a:rPr lang="en-US" sz="2000" dirty="0"/>
              <a:t>Soft plastic, smooth stones, cutlery (metal traces will burn out) chamois, </a:t>
            </a:r>
            <a:r>
              <a:rPr lang="en-US" sz="2000" dirty="0" err="1"/>
              <a:t>microfibre</a:t>
            </a:r>
            <a:r>
              <a:rPr lang="en-US" sz="2000" dirty="0"/>
              <a:t> cloth, fingers.</a:t>
            </a:r>
          </a:p>
          <a:p>
            <a:pPr>
              <a:lnSpc>
                <a:spcPct val="90000"/>
              </a:lnSpc>
              <a:spcAft>
                <a:spcPts val="600"/>
              </a:spcAft>
            </a:pPr>
            <a:endParaRPr lang="en-US" sz="2000" dirty="0"/>
          </a:p>
          <a:p>
            <a:pPr>
              <a:lnSpc>
                <a:spcPct val="90000"/>
              </a:lnSpc>
              <a:spcAft>
                <a:spcPts val="600"/>
              </a:spcAft>
            </a:pPr>
            <a:r>
              <a:rPr lang="en-US" sz="2000" dirty="0"/>
              <a:t>HOW?</a:t>
            </a:r>
          </a:p>
          <a:p>
            <a:pPr>
              <a:lnSpc>
                <a:spcPct val="90000"/>
              </a:lnSpc>
              <a:spcAft>
                <a:spcPts val="600"/>
              </a:spcAft>
            </a:pPr>
            <a:r>
              <a:rPr lang="en-US" sz="2000" dirty="0"/>
              <a:t>Burnish or ‘rub’ when clay ‘looks’ leather hard. </a:t>
            </a:r>
          </a:p>
          <a:p>
            <a:pPr>
              <a:lnSpc>
                <a:spcPct val="90000"/>
              </a:lnSpc>
              <a:spcAft>
                <a:spcPts val="600"/>
              </a:spcAft>
            </a:pPr>
            <a:endParaRPr lang="en-US" sz="2000" dirty="0"/>
          </a:p>
        </p:txBody>
      </p:sp>
    </p:spTree>
    <p:extLst>
      <p:ext uri="{BB962C8B-B14F-4D97-AF65-F5344CB8AC3E}">
        <p14:creationId xmlns:p14="http://schemas.microsoft.com/office/powerpoint/2010/main" val="26495187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2A6556-1CF3-B8FD-562C-72E2E75160F0}"/>
              </a:ext>
            </a:extLst>
          </p:cNvPr>
          <p:cNvSpPr>
            <a:spLocks noGrp="1"/>
          </p:cNvSpPr>
          <p:nvPr>
            <p:ph type="title"/>
          </p:nvPr>
        </p:nvSpPr>
        <p:spPr>
          <a:xfrm>
            <a:off x="4375113" y="646134"/>
            <a:ext cx="7155777" cy="796340"/>
          </a:xfrm>
        </p:spPr>
        <p:txBody>
          <a:bodyPr vert="horz" lIns="91440" tIns="45720" rIns="91440" bIns="45720" rtlCol="0" anchor="b">
            <a:noAutofit/>
          </a:bodyPr>
          <a:lstStyle/>
          <a:p>
            <a:r>
              <a:rPr lang="en-US" sz="3500" dirty="0"/>
              <a:t>Treating porosity – chemical sealants  </a:t>
            </a:r>
          </a:p>
        </p:txBody>
      </p:sp>
      <p:pic>
        <p:nvPicPr>
          <p:cNvPr id="7" name="Picture 6" descr="A screenshot of a phone&#10;&#10;Description automatically generated">
            <a:extLst>
              <a:ext uri="{FF2B5EF4-FFF2-40B4-BE49-F238E27FC236}">
                <a16:creationId xmlns:a16="http://schemas.microsoft.com/office/drawing/2014/main" id="{C6B1D0A7-BE3C-0455-9987-098E1EED7BB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88231"/>
            <a:ext cx="4196496" cy="6681537"/>
          </a:xfrm>
          <a:prstGeom prst="rect">
            <a:avLst/>
          </a:prstGeom>
          <a:effectLst/>
        </p:spPr>
      </p:pic>
      <p:sp>
        <p:nvSpPr>
          <p:cNvPr id="5" name="TextBox 4">
            <a:extLst>
              <a:ext uri="{FF2B5EF4-FFF2-40B4-BE49-F238E27FC236}">
                <a16:creationId xmlns:a16="http://schemas.microsoft.com/office/drawing/2014/main" id="{6DBEF303-B931-E04C-51DA-41503B1F3CF1}"/>
              </a:ext>
            </a:extLst>
          </p:cNvPr>
          <p:cNvSpPr txBox="1"/>
          <p:nvPr/>
        </p:nvSpPr>
        <p:spPr>
          <a:xfrm>
            <a:off x="4553732" y="1700463"/>
            <a:ext cx="6798541" cy="4812631"/>
          </a:xfrm>
          <a:prstGeom prst="rect">
            <a:avLst/>
          </a:prstGeom>
        </p:spPr>
        <p:txBody>
          <a:bodyPr vert="horz" lIns="91440" tIns="45720" rIns="91440" bIns="45720" rtlCol="0">
            <a:noAutofit/>
          </a:bodyPr>
          <a:lstStyle/>
          <a:p>
            <a:pPr>
              <a:lnSpc>
                <a:spcPct val="90000"/>
              </a:lnSpc>
              <a:spcAft>
                <a:spcPts val="600"/>
              </a:spcAft>
            </a:pPr>
            <a:endParaRPr lang="en-US" sz="2000" dirty="0"/>
          </a:p>
          <a:p>
            <a:pPr>
              <a:lnSpc>
                <a:spcPct val="90000"/>
              </a:lnSpc>
              <a:spcAft>
                <a:spcPts val="600"/>
              </a:spcAft>
            </a:pPr>
            <a:r>
              <a:rPr lang="en-US" sz="2000" dirty="0">
                <a:hlinkClick r:id="rId3"/>
              </a:rPr>
              <a:t>Liquid Quartz</a:t>
            </a:r>
            <a:r>
              <a:rPr lang="en-US" sz="2000" dirty="0"/>
              <a:t> 	- food safe sealant specifically for low fired 		ceramics</a:t>
            </a:r>
          </a:p>
          <a:p>
            <a:pPr>
              <a:lnSpc>
                <a:spcPct val="90000"/>
              </a:lnSpc>
              <a:spcAft>
                <a:spcPts val="600"/>
              </a:spcAft>
            </a:pPr>
            <a:r>
              <a:rPr lang="en-US" sz="2000" dirty="0"/>
              <a:t>		- </a:t>
            </a:r>
            <a:r>
              <a:rPr lang="en-US" sz="2000" dirty="0">
                <a:hlinkClick r:id="rId4"/>
              </a:rPr>
              <a:t>50/50 video</a:t>
            </a:r>
            <a:endParaRPr lang="en-US" sz="2000" dirty="0">
              <a:hlinkClick r:id="rId3"/>
            </a:endParaRPr>
          </a:p>
          <a:p>
            <a:pPr>
              <a:lnSpc>
                <a:spcPct val="90000"/>
              </a:lnSpc>
              <a:spcAft>
                <a:spcPts val="600"/>
              </a:spcAft>
            </a:pPr>
            <a:endParaRPr lang="en-US" sz="2000" dirty="0">
              <a:hlinkClick r:id="rId3"/>
            </a:endParaRPr>
          </a:p>
          <a:p>
            <a:pPr>
              <a:lnSpc>
                <a:spcPct val="90000"/>
              </a:lnSpc>
              <a:spcAft>
                <a:spcPts val="600"/>
              </a:spcAft>
            </a:pPr>
            <a:r>
              <a:rPr lang="en-US" sz="2000" dirty="0">
                <a:hlinkClick r:id="rId3"/>
              </a:rPr>
              <a:t>Nanoman </a:t>
            </a:r>
            <a:r>
              <a:rPr lang="en-US" sz="2000" dirty="0"/>
              <a:t>	- Stone + Brick Protective Coating</a:t>
            </a:r>
          </a:p>
          <a:p>
            <a:pPr>
              <a:lnSpc>
                <a:spcPct val="90000"/>
              </a:lnSpc>
              <a:spcAft>
                <a:spcPts val="600"/>
              </a:spcAft>
            </a:pPr>
            <a:endParaRPr lang="en-US" sz="2000" dirty="0"/>
          </a:p>
          <a:p>
            <a:pPr>
              <a:lnSpc>
                <a:spcPct val="90000"/>
              </a:lnSpc>
              <a:spcAft>
                <a:spcPts val="600"/>
              </a:spcAft>
            </a:pPr>
            <a:r>
              <a:rPr lang="en-US" sz="2000" dirty="0">
                <a:hlinkClick r:id="rId5"/>
              </a:rPr>
              <a:t>Boncrete </a:t>
            </a:r>
            <a:r>
              <a:rPr lang="en-US" sz="2000" dirty="0"/>
              <a:t>	– sealing concrete</a:t>
            </a:r>
          </a:p>
          <a:p>
            <a:pPr>
              <a:lnSpc>
                <a:spcPct val="90000"/>
              </a:lnSpc>
              <a:spcAft>
                <a:spcPts val="600"/>
              </a:spcAft>
            </a:pPr>
            <a:endParaRPr lang="en-US" sz="2000" dirty="0"/>
          </a:p>
          <a:p>
            <a:pPr>
              <a:lnSpc>
                <a:spcPct val="90000"/>
              </a:lnSpc>
              <a:spcAft>
                <a:spcPts val="600"/>
              </a:spcAft>
            </a:pPr>
            <a:r>
              <a:rPr lang="en-US" sz="2000" dirty="0">
                <a:hlinkClick r:id="rId6"/>
              </a:rPr>
              <a:t>Silasec </a:t>
            </a:r>
            <a:r>
              <a:rPr lang="en-US" sz="2000" dirty="0"/>
              <a:t>		– permanent waterproof for masonry &amp; 			concrete</a:t>
            </a:r>
          </a:p>
          <a:p>
            <a:pPr>
              <a:lnSpc>
                <a:spcPct val="90000"/>
              </a:lnSpc>
              <a:spcAft>
                <a:spcPts val="600"/>
              </a:spcAft>
            </a:pPr>
            <a:endParaRPr lang="en-US" sz="2000" dirty="0"/>
          </a:p>
          <a:p>
            <a:pPr>
              <a:lnSpc>
                <a:spcPct val="90000"/>
              </a:lnSpc>
              <a:spcAft>
                <a:spcPts val="600"/>
              </a:spcAft>
            </a:pPr>
            <a:r>
              <a:rPr lang="en-US" sz="2000" b="1" dirty="0">
                <a:solidFill>
                  <a:schemeClr val="accent2"/>
                </a:solidFill>
              </a:rPr>
              <a:t>All Australian made, non-hazardous, range of chemical actions</a:t>
            </a:r>
          </a:p>
          <a:p>
            <a:pPr>
              <a:lnSpc>
                <a:spcPct val="90000"/>
              </a:lnSpc>
              <a:spcAft>
                <a:spcPts val="600"/>
              </a:spcAft>
            </a:pPr>
            <a:endParaRPr lang="en-US" sz="2000" dirty="0"/>
          </a:p>
        </p:txBody>
      </p:sp>
    </p:spTree>
    <p:extLst>
      <p:ext uri="{BB962C8B-B14F-4D97-AF65-F5344CB8AC3E}">
        <p14:creationId xmlns:p14="http://schemas.microsoft.com/office/powerpoint/2010/main" val="18227547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2A6556-1CF3-B8FD-562C-72E2E75160F0}"/>
              </a:ext>
            </a:extLst>
          </p:cNvPr>
          <p:cNvSpPr>
            <a:spLocks noGrp="1"/>
          </p:cNvSpPr>
          <p:nvPr>
            <p:ph type="title"/>
          </p:nvPr>
        </p:nvSpPr>
        <p:spPr>
          <a:xfrm>
            <a:off x="491115" y="428890"/>
            <a:ext cx="2381250" cy="2101850"/>
          </a:xfrm>
        </p:spPr>
        <p:txBody>
          <a:bodyPr vert="horz" lIns="91440" tIns="45720" rIns="91440" bIns="45720" rtlCol="0" anchor="ctr">
            <a:normAutofit/>
          </a:bodyPr>
          <a:lstStyle/>
          <a:p>
            <a:r>
              <a:rPr lang="en-US" sz="2800" kern="1200" dirty="0">
                <a:solidFill>
                  <a:schemeClr val="tx1"/>
                </a:solidFill>
                <a:latin typeface="+mj-lt"/>
                <a:ea typeface="+mj-ea"/>
                <a:cs typeface="+mj-cs"/>
              </a:rPr>
              <a:t>Sealed pottery- sculptural work</a:t>
            </a:r>
          </a:p>
        </p:txBody>
      </p:sp>
      <p:sp>
        <p:nvSpPr>
          <p:cNvPr id="17" name="Rectangle 16">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A99BD75-5F35-B3F7-FFD7-E845C6E8EE9C}"/>
              </a:ext>
            </a:extLst>
          </p:cNvPr>
          <p:cNvSpPr txBox="1"/>
          <p:nvPr/>
        </p:nvSpPr>
        <p:spPr>
          <a:xfrm>
            <a:off x="3163631" y="500752"/>
            <a:ext cx="4951988" cy="1692558"/>
          </a:xfrm>
          <a:prstGeom prst="rect">
            <a:avLst/>
          </a:prstGeom>
          <a:solidFill>
            <a:schemeClr val="bg1"/>
          </a:solidFill>
        </p:spPr>
        <p:txBody>
          <a:bodyPr vert="horz" lIns="91440" tIns="45720" rIns="91440" bIns="45720" rtlCol="0" anchor="ctr">
            <a:noAutofit/>
          </a:bodyPr>
          <a:lstStyle/>
          <a:p>
            <a:pPr algn="l"/>
            <a:endParaRPr lang="en-AU" sz="2000" i="0" dirty="0">
              <a:effectLst/>
            </a:endParaRPr>
          </a:p>
          <a:p>
            <a:pPr algn="l"/>
            <a:endParaRPr lang="en-AU" sz="2000" dirty="0"/>
          </a:p>
          <a:p>
            <a:pPr algn="l"/>
            <a:r>
              <a:rPr lang="en-AU" sz="2000" i="0" dirty="0">
                <a:effectLst/>
              </a:rPr>
              <a:t>Rona </a:t>
            </a:r>
            <a:r>
              <a:rPr lang="en-AU" sz="2000" i="0" dirty="0" err="1">
                <a:effectLst/>
              </a:rPr>
              <a:t>Rubuntja</a:t>
            </a:r>
            <a:r>
              <a:rPr lang="en-AU" sz="2000" i="0" dirty="0">
                <a:effectLst/>
              </a:rPr>
              <a:t> b.1970, </a:t>
            </a:r>
            <a:r>
              <a:rPr lang="en-AU" sz="2000" i="0" u="none" strike="noStrike" dirty="0" err="1">
                <a:effectLst/>
              </a:rPr>
              <a:t>Panangka</a:t>
            </a:r>
            <a:r>
              <a:rPr lang="en-AU" sz="2000" i="0" u="none" strike="noStrike" dirty="0">
                <a:effectLst/>
              </a:rPr>
              <a:t>, </a:t>
            </a:r>
            <a:r>
              <a:rPr lang="en-AU" sz="2000" i="0" u="none" strike="noStrike" dirty="0" err="1">
                <a:effectLst/>
              </a:rPr>
              <a:t>Hermannburg</a:t>
            </a:r>
            <a:r>
              <a:rPr lang="en-AU" sz="2000" i="0" u="none" strike="noStrike" dirty="0">
                <a:effectLst/>
              </a:rPr>
              <a:t> Pottery.</a:t>
            </a:r>
          </a:p>
          <a:p>
            <a:pPr algn="l"/>
            <a:r>
              <a:rPr lang="en-AU" sz="2000" i="0" u="none" strike="noStrike" dirty="0">
                <a:effectLst/>
              </a:rPr>
              <a:t>Language: </a:t>
            </a:r>
            <a:r>
              <a:rPr lang="en-AU" sz="2000" i="0" u="none" strike="noStrike" dirty="0" err="1">
                <a:effectLst/>
              </a:rPr>
              <a:t>Auslan</a:t>
            </a:r>
            <a:r>
              <a:rPr lang="en-AU" sz="2000" i="0" u="none" strike="noStrike" dirty="0">
                <a:effectLst/>
              </a:rPr>
              <a:t> &amp; Western Aranda Sign Language</a:t>
            </a:r>
            <a:endParaRPr lang="en-US" sz="2000" dirty="0"/>
          </a:p>
          <a:p>
            <a:pPr indent="-228600">
              <a:spcAft>
                <a:spcPts val="600"/>
              </a:spcAft>
              <a:buFont typeface="Arial" panose="020B0604020202020204" pitchFamily="34" charset="0"/>
              <a:buChar char="•"/>
            </a:pPr>
            <a:endParaRPr lang="en-US" sz="2000" dirty="0"/>
          </a:p>
          <a:p>
            <a:pPr indent="-228600">
              <a:spcAft>
                <a:spcPts val="600"/>
              </a:spcAft>
              <a:buFont typeface="Arial" panose="020B0604020202020204" pitchFamily="34" charset="0"/>
              <a:buChar char="•"/>
            </a:pPr>
            <a:endParaRPr lang="en-US" sz="2000" dirty="0"/>
          </a:p>
        </p:txBody>
      </p:sp>
      <p:pic>
        <p:nvPicPr>
          <p:cNvPr id="11" name="Picture 10" descr="A round object with a car on top&#10;&#10;Description automatically generated">
            <a:extLst>
              <a:ext uri="{FF2B5EF4-FFF2-40B4-BE49-F238E27FC236}">
                <a16:creationId xmlns:a16="http://schemas.microsoft.com/office/drawing/2014/main" id="{926B7886-9E34-D4F4-69CF-AD565124ECFA}"/>
              </a:ext>
            </a:extLst>
          </p:cNvPr>
          <p:cNvPicPr>
            <a:picLocks noChangeAspect="1"/>
          </p:cNvPicPr>
          <p:nvPr/>
        </p:nvPicPr>
        <p:blipFill>
          <a:blip r:embed="rId2"/>
          <a:stretch>
            <a:fillRect/>
          </a:stretch>
        </p:blipFill>
        <p:spPr>
          <a:xfrm>
            <a:off x="336884" y="2530740"/>
            <a:ext cx="4051634" cy="3855466"/>
          </a:xfrm>
          <a:prstGeom prst="rect">
            <a:avLst/>
          </a:prstGeom>
        </p:spPr>
      </p:pic>
      <p:pic>
        <p:nvPicPr>
          <p:cNvPr id="13" name="Picture 12" descr="A person wearing a black beanie and red and blue sweatshirt&#10;&#10;Description automatically generated">
            <a:extLst>
              <a:ext uri="{FF2B5EF4-FFF2-40B4-BE49-F238E27FC236}">
                <a16:creationId xmlns:a16="http://schemas.microsoft.com/office/drawing/2014/main" id="{F7988121-C45D-82A1-83AE-B38F79CA41AF}"/>
              </a:ext>
            </a:extLst>
          </p:cNvPr>
          <p:cNvPicPr>
            <a:picLocks noChangeAspect="1"/>
          </p:cNvPicPr>
          <p:nvPr/>
        </p:nvPicPr>
        <p:blipFill>
          <a:blip r:embed="rId3"/>
          <a:stretch>
            <a:fillRect/>
          </a:stretch>
        </p:blipFill>
        <p:spPr>
          <a:xfrm>
            <a:off x="7046511" y="-2652"/>
            <a:ext cx="5145489" cy="6860652"/>
          </a:xfrm>
          <a:prstGeom prst="rect">
            <a:avLst/>
          </a:prstGeom>
        </p:spPr>
      </p:pic>
      <p:sp>
        <p:nvSpPr>
          <p:cNvPr id="14" name="TextBox 13">
            <a:extLst>
              <a:ext uri="{FF2B5EF4-FFF2-40B4-BE49-F238E27FC236}">
                <a16:creationId xmlns:a16="http://schemas.microsoft.com/office/drawing/2014/main" id="{AF7EFAAF-D23C-4122-6DA5-63053E307E6C}"/>
              </a:ext>
            </a:extLst>
          </p:cNvPr>
          <p:cNvSpPr txBox="1"/>
          <p:nvPr/>
        </p:nvSpPr>
        <p:spPr>
          <a:xfrm>
            <a:off x="4566247" y="4327261"/>
            <a:ext cx="2302535" cy="2031325"/>
          </a:xfrm>
          <a:prstGeom prst="rect">
            <a:avLst/>
          </a:prstGeom>
          <a:noFill/>
        </p:spPr>
        <p:txBody>
          <a:bodyPr wrap="square" rtlCol="0">
            <a:spAutoFit/>
          </a:bodyPr>
          <a:lstStyle/>
          <a:p>
            <a:r>
              <a:rPr lang="en-AU" b="0" i="1" dirty="0" err="1">
                <a:solidFill>
                  <a:srgbClr val="3B3B3B"/>
                </a:solidFill>
                <a:effectLst/>
                <a:latin typeface="Flama"/>
              </a:rPr>
              <a:t>Koprillia</a:t>
            </a:r>
            <a:r>
              <a:rPr lang="en-AU" b="0" i="1" dirty="0">
                <a:solidFill>
                  <a:srgbClr val="3B3B3B"/>
                </a:solidFill>
                <a:effectLst/>
                <a:latin typeface="Flama"/>
              </a:rPr>
              <a:t> Day at Hermannsburg</a:t>
            </a:r>
            <a:r>
              <a:rPr lang="en-AU" b="0" i="0" dirty="0">
                <a:solidFill>
                  <a:srgbClr val="3B3B3B"/>
                </a:solidFill>
                <a:effectLst/>
                <a:latin typeface="Flama"/>
              </a:rPr>
              <a:t> 2007.</a:t>
            </a:r>
          </a:p>
          <a:p>
            <a:r>
              <a:rPr lang="en-AU" b="0" i="0" dirty="0">
                <a:solidFill>
                  <a:srgbClr val="3B3B3B"/>
                </a:solidFill>
                <a:effectLst/>
                <a:latin typeface="Flama"/>
              </a:rPr>
              <a:t>Earthenware, hand-built terracotta clay with underglaze colours and applied decoration</a:t>
            </a:r>
            <a:endParaRPr lang="en-US" dirty="0"/>
          </a:p>
        </p:txBody>
      </p:sp>
    </p:spTree>
    <p:extLst>
      <p:ext uri="{BB962C8B-B14F-4D97-AF65-F5344CB8AC3E}">
        <p14:creationId xmlns:p14="http://schemas.microsoft.com/office/powerpoint/2010/main" val="36725904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2A6556-1CF3-B8FD-562C-72E2E75160F0}"/>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t>Old school chemical sealants  </a:t>
            </a:r>
          </a:p>
        </p:txBody>
      </p:sp>
      <p:pic>
        <p:nvPicPr>
          <p:cNvPr id="6" name="Picture 5" descr="A group of clay objects with a paintbrush and a jar&#10;&#10;Description automatically generated">
            <a:extLst>
              <a:ext uri="{FF2B5EF4-FFF2-40B4-BE49-F238E27FC236}">
                <a16:creationId xmlns:a16="http://schemas.microsoft.com/office/drawing/2014/main" id="{F90B3D19-C93E-1DD0-7A83-9A7205D38CF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 y="10"/>
            <a:ext cx="6936390" cy="6857990"/>
          </a:xfrm>
          <a:prstGeom prst="rect">
            <a:avLst/>
          </a:prstGeom>
        </p:spPr>
      </p:pic>
      <p:sp>
        <p:nvSpPr>
          <p:cNvPr id="5" name="TextBox 4">
            <a:extLst>
              <a:ext uri="{FF2B5EF4-FFF2-40B4-BE49-F238E27FC236}">
                <a16:creationId xmlns:a16="http://schemas.microsoft.com/office/drawing/2014/main" id="{6DBEF303-B931-E04C-51DA-41503B1F3CF1}"/>
              </a:ext>
            </a:extLst>
          </p:cNvPr>
          <p:cNvSpPr txBox="1"/>
          <p:nvPr/>
        </p:nvSpPr>
        <p:spPr>
          <a:xfrm>
            <a:off x="7531610" y="2434201"/>
            <a:ext cx="3822189" cy="374276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000" dirty="0">
              <a:hlinkClick r:id="rId3"/>
            </a:endParaRPr>
          </a:p>
          <a:p>
            <a:pPr>
              <a:lnSpc>
                <a:spcPct val="90000"/>
              </a:lnSpc>
              <a:spcAft>
                <a:spcPts val="600"/>
              </a:spcAft>
            </a:pPr>
            <a:r>
              <a:rPr lang="en-US" sz="2000" dirty="0">
                <a:hlinkClick r:id="rId4"/>
              </a:rPr>
              <a:t>Renaissance  Micro-Crystalline Wax Polish </a:t>
            </a:r>
            <a:endParaRPr lang="en-US" sz="2000" dirty="0"/>
          </a:p>
          <a:p>
            <a:pPr marL="342900" indent="-228600">
              <a:lnSpc>
                <a:spcPct val="90000"/>
              </a:lnSpc>
              <a:spcAft>
                <a:spcPts val="600"/>
              </a:spcAft>
              <a:buFont typeface="Arial" panose="020B0604020202020204" pitchFamily="34" charset="0"/>
              <a:buChar char="•"/>
            </a:pPr>
            <a:r>
              <a:rPr lang="en-US" sz="2000" dirty="0"/>
              <a:t>From the </a:t>
            </a:r>
            <a:r>
              <a:rPr lang="en-US" sz="2000" dirty="0" err="1"/>
              <a:t>jewellers</a:t>
            </a:r>
            <a:r>
              <a:rPr lang="en-US" sz="2000" dirty="0"/>
              <a:t> and conservation world for sealing marble, ivory, metals, gemstones, paintings. </a:t>
            </a:r>
          </a:p>
          <a:p>
            <a:pPr marL="342900" indent="-228600">
              <a:lnSpc>
                <a:spcPct val="90000"/>
              </a:lnSpc>
              <a:spcAft>
                <a:spcPts val="600"/>
              </a:spcAft>
              <a:buFont typeface="Arial" panose="020B0604020202020204" pitchFamily="34" charset="0"/>
              <a:buChar char="•"/>
            </a:pPr>
            <a:r>
              <a:rPr lang="en-US" sz="2000" dirty="0"/>
              <a:t>Reversable?</a:t>
            </a:r>
          </a:p>
          <a:p>
            <a:pPr marL="342900" indent="-228600">
              <a:lnSpc>
                <a:spcPct val="90000"/>
              </a:lnSpc>
              <a:spcAft>
                <a:spcPts val="600"/>
              </a:spcAft>
              <a:buFont typeface="Arial" panose="020B0604020202020204" pitchFamily="34" charset="0"/>
              <a:buChar char="•"/>
            </a:pPr>
            <a:r>
              <a:rPr lang="en-US" sz="2000" dirty="0"/>
              <a:t>Strong smell (white spirit) which dissipates, wear gloves apply in good ventilation</a:t>
            </a:r>
          </a:p>
        </p:txBody>
      </p:sp>
    </p:spTree>
    <p:extLst>
      <p:ext uri="{BB962C8B-B14F-4D97-AF65-F5344CB8AC3E}">
        <p14:creationId xmlns:p14="http://schemas.microsoft.com/office/powerpoint/2010/main" val="19852833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A8AB595-6A44-7B1D-7A65-7E137B6C5B11}"/>
            </a:ext>
          </a:extLst>
        </p:cNvPr>
        <p:cNvGrpSpPr/>
        <p:nvPr/>
      </p:nvGrpSpPr>
      <p:grpSpPr>
        <a:xfrm>
          <a:off x="0" y="0"/>
          <a:ext cx="0" cy="0"/>
          <a:chOff x="0" y="0"/>
          <a:chExt cx="0" cy="0"/>
        </a:xfrm>
      </p:grpSpPr>
      <p:pic>
        <p:nvPicPr>
          <p:cNvPr id="4" name="Picture 3" descr="A safety data sheet with text&#10;&#10;AI-generated content may be incorrect.">
            <a:extLst>
              <a:ext uri="{FF2B5EF4-FFF2-40B4-BE49-F238E27FC236}">
                <a16:creationId xmlns:a16="http://schemas.microsoft.com/office/drawing/2014/main" id="{E5A792B2-6825-8088-4E5E-5DB9D753C79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84632" y="1498738"/>
            <a:ext cx="3517119" cy="3854377"/>
          </a:xfrm>
          <a:prstGeom prst="rect">
            <a:avLst/>
          </a:prstGeom>
        </p:spPr>
      </p:pic>
      <p:cxnSp>
        <p:nvCxnSpPr>
          <p:cNvPr id="29" name="Straight Connector 28">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8" name="Picture 7" descr="A close-up of a paper&#10;&#10;AI-generated content may be incorrect.">
            <a:extLst>
              <a:ext uri="{FF2B5EF4-FFF2-40B4-BE49-F238E27FC236}">
                <a16:creationId xmlns:a16="http://schemas.microsoft.com/office/drawing/2014/main" id="{4FA3CE4F-4313-147F-6762-50A44E1A64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0676" y="1674941"/>
            <a:ext cx="3537345" cy="3501971"/>
          </a:xfrm>
          <a:prstGeom prst="rect">
            <a:avLst/>
          </a:prstGeom>
        </p:spPr>
      </p:pic>
      <p:cxnSp>
        <p:nvCxnSpPr>
          <p:cNvPr id="31" name="Straight Connector 30">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6" name="Picture 5" descr="A group of clay objects with a paintbrush and a jar&#10;&#10;Description automatically generated">
            <a:extLst>
              <a:ext uri="{FF2B5EF4-FFF2-40B4-BE49-F238E27FC236}">
                <a16:creationId xmlns:a16="http://schemas.microsoft.com/office/drawing/2014/main" id="{326C73D7-7C79-6944-CF9D-94808AF98FC1}"/>
              </a:ext>
            </a:extLst>
          </p:cNvPr>
          <p:cNvPicPr>
            <a:picLocks noChangeAspect="1"/>
          </p:cNvPicPr>
          <p:nvPr/>
        </p:nvPicPr>
        <p:blipFill>
          <a:blip r:embed="rId4" cstate="screen">
            <a:extLst>
              <a:ext uri="{28A0092B-C50C-407E-A947-70E740481C1C}">
                <a14:useLocalDpi xmlns:a14="http://schemas.microsoft.com/office/drawing/2010/main"/>
              </a:ext>
            </a:extLst>
          </a:blip>
          <a:srcRect r="-6738"/>
          <a:stretch>
            <a:fillRect/>
          </a:stretch>
        </p:blipFill>
        <p:spPr>
          <a:xfrm>
            <a:off x="8162336" y="1358207"/>
            <a:ext cx="3517120" cy="4135443"/>
          </a:xfrm>
          <a:prstGeom prst="rect">
            <a:avLst/>
          </a:prstGeom>
        </p:spPr>
      </p:pic>
    </p:spTree>
    <p:extLst>
      <p:ext uri="{BB962C8B-B14F-4D97-AF65-F5344CB8AC3E}">
        <p14:creationId xmlns:p14="http://schemas.microsoft.com/office/powerpoint/2010/main" val="9284746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2A6556-1CF3-B8FD-562C-72E2E75160F0}"/>
              </a:ext>
            </a:extLst>
          </p:cNvPr>
          <p:cNvSpPr>
            <a:spLocks noGrp="1"/>
          </p:cNvSpPr>
          <p:nvPr>
            <p:ph type="title"/>
          </p:nvPr>
        </p:nvSpPr>
        <p:spPr>
          <a:xfrm>
            <a:off x="491115" y="428890"/>
            <a:ext cx="2381250" cy="2101850"/>
          </a:xfrm>
        </p:spPr>
        <p:txBody>
          <a:bodyPr vert="horz" lIns="91440" tIns="45720" rIns="91440" bIns="45720" rtlCol="0" anchor="ctr">
            <a:normAutofit/>
          </a:bodyPr>
          <a:lstStyle/>
          <a:p>
            <a:r>
              <a:rPr lang="en-US" sz="2800" kern="1200" dirty="0">
                <a:solidFill>
                  <a:schemeClr val="tx1"/>
                </a:solidFill>
                <a:latin typeface="+mj-lt"/>
                <a:ea typeface="+mj-ea"/>
                <a:cs typeface="+mj-cs"/>
              </a:rPr>
              <a:t>Porous pottery – burnishing traditions</a:t>
            </a:r>
          </a:p>
        </p:txBody>
      </p:sp>
      <p:sp>
        <p:nvSpPr>
          <p:cNvPr id="17" name="Rectangle 16">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black and white pot with a design&#10;&#10;Description automatically generated">
            <a:extLst>
              <a:ext uri="{FF2B5EF4-FFF2-40B4-BE49-F238E27FC236}">
                <a16:creationId xmlns:a16="http://schemas.microsoft.com/office/drawing/2014/main" id="{8A6923C1-1F23-2BA7-194F-814A2E5AC05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4008" y="2761661"/>
            <a:ext cx="6400781" cy="3898370"/>
          </a:xfrm>
          <a:prstGeom prst="rect">
            <a:avLst/>
          </a:prstGeom>
        </p:spPr>
      </p:pic>
      <p:pic>
        <p:nvPicPr>
          <p:cNvPr id="6" name="Picture 5" descr="A person holding a bowl&#10;&#10;Description automatically generated">
            <a:extLst>
              <a:ext uri="{FF2B5EF4-FFF2-40B4-BE49-F238E27FC236}">
                <a16:creationId xmlns:a16="http://schemas.microsoft.com/office/drawing/2014/main" id="{B5D72192-225E-26E0-D820-D1986978C43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02020" y="1"/>
            <a:ext cx="4289980" cy="6857999"/>
          </a:xfrm>
          <a:prstGeom prst="rect">
            <a:avLst/>
          </a:prstGeom>
        </p:spPr>
      </p:pic>
      <p:sp>
        <p:nvSpPr>
          <p:cNvPr id="3" name="TextBox 2">
            <a:extLst>
              <a:ext uri="{FF2B5EF4-FFF2-40B4-BE49-F238E27FC236}">
                <a16:creationId xmlns:a16="http://schemas.microsoft.com/office/drawing/2014/main" id="{9A99BD75-5F35-B3F7-FFD7-E845C6E8EE9C}"/>
              </a:ext>
            </a:extLst>
          </p:cNvPr>
          <p:cNvSpPr txBox="1"/>
          <p:nvPr/>
        </p:nvSpPr>
        <p:spPr>
          <a:xfrm>
            <a:off x="3090217" y="197969"/>
            <a:ext cx="4702877" cy="2921749"/>
          </a:xfrm>
          <a:prstGeom prst="rect">
            <a:avLst/>
          </a:prstGeom>
          <a:solidFill>
            <a:schemeClr val="bg1"/>
          </a:solidFill>
        </p:spPr>
        <p:txBody>
          <a:bodyPr vert="horz" lIns="91440" tIns="45720" rIns="91440" bIns="45720" rtlCol="0" anchor="ctr">
            <a:normAutofit/>
          </a:bodyPr>
          <a:lstStyle/>
          <a:p>
            <a:pPr>
              <a:lnSpc>
                <a:spcPct val="90000"/>
              </a:lnSpc>
              <a:spcAft>
                <a:spcPts val="600"/>
              </a:spcAft>
            </a:pPr>
            <a:endParaRPr lang="en-US" sz="2000" b="1" dirty="0">
              <a:hlinkClick r:id="rId4"/>
            </a:endParaRPr>
          </a:p>
          <a:p>
            <a:pPr>
              <a:lnSpc>
                <a:spcPct val="90000"/>
              </a:lnSpc>
              <a:spcAft>
                <a:spcPts val="600"/>
              </a:spcAft>
            </a:pPr>
            <a:endParaRPr lang="en-US" sz="2000" b="1" dirty="0">
              <a:hlinkClick r:id="rId4"/>
            </a:endParaRPr>
          </a:p>
          <a:p>
            <a:pPr>
              <a:lnSpc>
                <a:spcPct val="90000"/>
              </a:lnSpc>
              <a:spcAft>
                <a:spcPts val="600"/>
              </a:spcAft>
            </a:pPr>
            <a:r>
              <a:rPr lang="en-US" sz="2000" b="1" dirty="0">
                <a:hlinkClick r:id="rId4"/>
              </a:rPr>
              <a:t>MARIA MARTINEZ </a:t>
            </a:r>
            <a:r>
              <a:rPr lang="en-US" sz="2000" dirty="0"/>
              <a:t>c.1887-1980, </a:t>
            </a:r>
            <a:r>
              <a:rPr lang="en-AU" sz="2000" b="0" i="0" dirty="0">
                <a:solidFill>
                  <a:srgbClr val="0A0A0A"/>
                </a:solidFill>
                <a:effectLst/>
                <a:latin typeface="Flama Book"/>
              </a:rPr>
              <a:t>Tewa linguistic group and lived at San Ildefonso Pueblo, Santa Fe. </a:t>
            </a:r>
            <a:endParaRPr lang="en-US" sz="2000" dirty="0"/>
          </a:p>
          <a:p>
            <a:pPr>
              <a:lnSpc>
                <a:spcPct val="90000"/>
              </a:lnSpc>
              <a:spcAft>
                <a:spcPts val="600"/>
              </a:spcAft>
            </a:pPr>
            <a:r>
              <a:rPr lang="en-US" sz="2000" b="1" dirty="0"/>
              <a:t>CRYSTAL BURNISH TOOL</a:t>
            </a:r>
            <a:r>
              <a:rPr lang="en-US" sz="2000" dirty="0"/>
              <a:t> handed on from mother to daughter: cultural, spiritual, generational. </a:t>
            </a:r>
          </a:p>
          <a:p>
            <a:pPr indent="-228600">
              <a:lnSpc>
                <a:spcPct val="90000"/>
              </a:lnSpc>
              <a:spcAft>
                <a:spcPts val="600"/>
              </a:spcAft>
              <a:buFont typeface="Arial" panose="020B0604020202020204" pitchFamily="34" charset="0"/>
              <a:buChar char="•"/>
            </a:pPr>
            <a:endParaRPr lang="en-US" sz="2000" dirty="0"/>
          </a:p>
        </p:txBody>
      </p:sp>
      <p:sp>
        <p:nvSpPr>
          <p:cNvPr id="4" name="TextBox 3">
            <a:extLst>
              <a:ext uri="{FF2B5EF4-FFF2-40B4-BE49-F238E27FC236}">
                <a16:creationId xmlns:a16="http://schemas.microsoft.com/office/drawing/2014/main" id="{E0F80238-460E-0727-481F-704680875894}"/>
              </a:ext>
            </a:extLst>
          </p:cNvPr>
          <p:cNvSpPr txBox="1"/>
          <p:nvPr/>
        </p:nvSpPr>
        <p:spPr>
          <a:xfrm>
            <a:off x="3955312" y="5481223"/>
            <a:ext cx="3728856" cy="923330"/>
          </a:xfrm>
          <a:prstGeom prst="rect">
            <a:avLst/>
          </a:prstGeom>
          <a:noFill/>
        </p:spPr>
        <p:txBody>
          <a:bodyPr wrap="square" rtlCol="0">
            <a:spAutoFit/>
          </a:bodyPr>
          <a:lstStyle/>
          <a:p>
            <a:pPr algn="r"/>
            <a:r>
              <a:rPr lang="en-US" dirty="0"/>
              <a:t>Storage Jar c. 1940 </a:t>
            </a:r>
          </a:p>
          <a:p>
            <a:pPr algn="r"/>
            <a:r>
              <a:rPr lang="en-US" dirty="0"/>
              <a:t>polished  </a:t>
            </a:r>
            <a:r>
              <a:rPr lang="en-US" dirty="0" err="1"/>
              <a:t>blackware</a:t>
            </a:r>
            <a:r>
              <a:rPr lang="en-US" dirty="0"/>
              <a:t> with </a:t>
            </a:r>
          </a:p>
          <a:p>
            <a:pPr algn="r"/>
            <a:r>
              <a:rPr lang="en-US" dirty="0"/>
              <a:t>matte black decoration</a:t>
            </a:r>
          </a:p>
        </p:txBody>
      </p:sp>
    </p:spTree>
    <p:extLst>
      <p:ext uri="{BB962C8B-B14F-4D97-AF65-F5344CB8AC3E}">
        <p14:creationId xmlns:p14="http://schemas.microsoft.com/office/powerpoint/2010/main" val="1961366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1D496-0F10-7293-73F5-AF7604C7C4E5}"/>
              </a:ext>
            </a:extLst>
          </p:cNvPr>
          <p:cNvSpPr>
            <a:spLocks noGrp="1"/>
          </p:cNvSpPr>
          <p:nvPr>
            <p:ph type="title"/>
          </p:nvPr>
        </p:nvSpPr>
        <p:spPr>
          <a:xfrm>
            <a:off x="838200" y="365125"/>
            <a:ext cx="10515600" cy="902201"/>
          </a:xfrm>
        </p:spPr>
        <p:txBody>
          <a:bodyPr>
            <a:normAutofit/>
          </a:bodyPr>
          <a:lstStyle/>
          <a:p>
            <a:pPr algn="ctr"/>
            <a:r>
              <a:rPr lang="en-US" sz="2000" dirty="0"/>
              <a:t>What is terra sigillata? </a:t>
            </a:r>
            <a:r>
              <a:rPr lang="en-US" sz="3500" dirty="0"/>
              <a:t>Material definition:</a:t>
            </a:r>
          </a:p>
        </p:txBody>
      </p:sp>
      <p:sp>
        <p:nvSpPr>
          <p:cNvPr id="4" name="TextBox 3">
            <a:extLst>
              <a:ext uri="{FF2B5EF4-FFF2-40B4-BE49-F238E27FC236}">
                <a16:creationId xmlns:a16="http://schemas.microsoft.com/office/drawing/2014/main" id="{4C7D2A28-EDCD-3873-B079-4975DDAF97AB}"/>
              </a:ext>
            </a:extLst>
          </p:cNvPr>
          <p:cNvSpPr txBox="1"/>
          <p:nvPr/>
        </p:nvSpPr>
        <p:spPr>
          <a:xfrm>
            <a:off x="328863" y="1475873"/>
            <a:ext cx="11534273" cy="5632311"/>
          </a:xfrm>
          <a:prstGeom prst="rect">
            <a:avLst/>
          </a:prstGeom>
          <a:noFill/>
        </p:spPr>
        <p:txBody>
          <a:bodyPr wrap="square" rtlCol="0">
            <a:spAutoFit/>
          </a:bodyPr>
          <a:lstStyle/>
          <a:p>
            <a:pPr algn="l" fontAlgn="ctr">
              <a:lnSpc>
                <a:spcPct val="150000"/>
              </a:lnSpc>
            </a:pPr>
            <a:r>
              <a:rPr lang="en-AU" sz="2400" b="0" i="0" dirty="0">
                <a:solidFill>
                  <a:srgbClr val="001D35"/>
                </a:solidFill>
                <a:effectLst/>
                <a:latin typeface="Google Sans"/>
              </a:rPr>
              <a:t>The "</a:t>
            </a:r>
            <a:r>
              <a:rPr lang="en-AU" sz="2400" b="1" dirty="0">
                <a:solidFill>
                  <a:schemeClr val="accent2">
                    <a:lumMod val="75000"/>
                  </a:schemeClr>
                </a:solidFill>
                <a:latin typeface="Google Sans"/>
              </a:rPr>
              <a:t>colloidal</a:t>
            </a:r>
            <a:r>
              <a:rPr lang="en-AU" sz="2400" b="0" i="0" dirty="0">
                <a:solidFill>
                  <a:srgbClr val="001D35"/>
                </a:solidFill>
                <a:effectLst/>
                <a:latin typeface="Google Sans"/>
              </a:rPr>
              <a:t> or</a:t>
            </a:r>
            <a:r>
              <a:rPr lang="en-AU" sz="2400" b="1" dirty="0">
                <a:solidFill>
                  <a:schemeClr val="accent2">
                    <a:lumMod val="75000"/>
                  </a:schemeClr>
                </a:solidFill>
                <a:latin typeface="Google Sans"/>
              </a:rPr>
              <a:t> suspension </a:t>
            </a:r>
            <a:r>
              <a:rPr lang="en-AU" sz="2400" b="0" i="0" dirty="0">
                <a:solidFill>
                  <a:srgbClr val="001D35"/>
                </a:solidFill>
                <a:effectLst/>
                <a:latin typeface="Google Sans"/>
              </a:rPr>
              <a:t>effect" in terra sigillata is achieved by using a </a:t>
            </a:r>
            <a:r>
              <a:rPr lang="en-AU" sz="2400" b="1" i="0" dirty="0">
                <a:solidFill>
                  <a:schemeClr val="accent2">
                    <a:lumMod val="75000"/>
                  </a:schemeClr>
                </a:solidFill>
                <a:effectLst/>
                <a:latin typeface="Google Sans"/>
              </a:rPr>
              <a:t>deflocculant</a:t>
            </a:r>
            <a:r>
              <a:rPr lang="en-AU" sz="2400" b="0" i="0" dirty="0">
                <a:solidFill>
                  <a:srgbClr val="001D35"/>
                </a:solidFill>
                <a:effectLst/>
                <a:latin typeface="Google Sans"/>
              </a:rPr>
              <a:t> to separate the finest clay particles from coarser ones. Finer particles stay </a:t>
            </a:r>
            <a:r>
              <a:rPr lang="en-AU" sz="2400" b="1" dirty="0">
                <a:solidFill>
                  <a:schemeClr val="accent2">
                    <a:lumMod val="75000"/>
                  </a:schemeClr>
                </a:solidFill>
                <a:latin typeface="Google Sans"/>
              </a:rPr>
              <a:t>suspended</a:t>
            </a:r>
            <a:r>
              <a:rPr lang="en-AU" sz="2400" b="0" i="0" dirty="0">
                <a:solidFill>
                  <a:srgbClr val="001D35"/>
                </a:solidFill>
                <a:effectLst/>
                <a:latin typeface="Google Sans"/>
              </a:rPr>
              <a:t> (electrically repelled) in the water and h</a:t>
            </a:r>
            <a:r>
              <a:rPr lang="en-AU" sz="2400" dirty="0">
                <a:solidFill>
                  <a:srgbClr val="001D35"/>
                </a:solidFill>
                <a:latin typeface="Google Sans"/>
              </a:rPr>
              <a:t>eavier </a:t>
            </a:r>
            <a:r>
              <a:rPr lang="en-AU" sz="2400" b="1" dirty="0">
                <a:solidFill>
                  <a:schemeClr val="accent2">
                    <a:lumMod val="75000"/>
                  </a:schemeClr>
                </a:solidFill>
                <a:latin typeface="Google Sans"/>
              </a:rPr>
              <a:t>sediment</a:t>
            </a:r>
            <a:r>
              <a:rPr lang="en-AU" sz="2400" dirty="0">
                <a:solidFill>
                  <a:srgbClr val="001D35"/>
                </a:solidFill>
                <a:latin typeface="Google Sans"/>
              </a:rPr>
              <a:t> particles to the bottom. </a:t>
            </a:r>
          </a:p>
          <a:p>
            <a:pPr algn="l" fontAlgn="ctr">
              <a:lnSpc>
                <a:spcPct val="150000"/>
              </a:lnSpc>
            </a:pPr>
            <a:r>
              <a:rPr lang="en-AU" sz="2400" dirty="0">
                <a:solidFill>
                  <a:srgbClr val="001D35"/>
                </a:solidFill>
                <a:latin typeface="Google Sans"/>
              </a:rPr>
              <a:t>This </a:t>
            </a:r>
            <a:r>
              <a:rPr lang="en-AU" sz="2400" b="0" i="0" dirty="0">
                <a:solidFill>
                  <a:srgbClr val="001D35"/>
                </a:solidFill>
                <a:effectLst/>
                <a:latin typeface="Google Sans"/>
              </a:rPr>
              <a:t>allows the potter to </a:t>
            </a:r>
            <a:r>
              <a:rPr lang="en-AU" sz="2400" b="1" dirty="0">
                <a:solidFill>
                  <a:schemeClr val="accent2">
                    <a:lumMod val="75000"/>
                  </a:schemeClr>
                </a:solidFill>
                <a:latin typeface="Google Sans"/>
              </a:rPr>
              <a:t>decant and use only the highly refined, colloidal-sized clay for a smooth, glossy, and polished surface when fired</a:t>
            </a:r>
            <a:r>
              <a:rPr lang="en-AU" sz="2400" b="0" i="0" dirty="0">
                <a:solidFill>
                  <a:srgbClr val="001D35"/>
                </a:solidFill>
                <a:effectLst/>
                <a:latin typeface="Google Sans"/>
              </a:rPr>
              <a:t>. </a:t>
            </a:r>
          </a:p>
          <a:p>
            <a:pPr algn="l" fontAlgn="ctr">
              <a:lnSpc>
                <a:spcPct val="150000"/>
              </a:lnSpc>
            </a:pPr>
            <a:r>
              <a:rPr lang="en-AU" sz="2400" dirty="0">
                <a:solidFill>
                  <a:srgbClr val="001D35"/>
                </a:solidFill>
                <a:latin typeface="Google Sans"/>
              </a:rPr>
              <a:t>A c</a:t>
            </a:r>
            <a:r>
              <a:rPr lang="en-AU" sz="2400" b="0" i="0" dirty="0">
                <a:solidFill>
                  <a:srgbClr val="001D35"/>
                </a:solidFill>
                <a:effectLst/>
                <a:latin typeface="Google Sans"/>
              </a:rPr>
              <a:t>olloidal liquid has very fine particles that form a dense layer after firing, resulting in the characteristic lustrous, glaze-like finish of Roman-era terra sigillata pottery and continues to be utilised as an aesthetic effect today. </a:t>
            </a:r>
          </a:p>
          <a:p>
            <a:pPr algn="l"/>
            <a:br>
              <a:rPr lang="en-AU" sz="2400" b="0" i="0" dirty="0">
                <a:solidFill>
                  <a:srgbClr val="001D35"/>
                </a:solidFill>
                <a:effectLst/>
                <a:latin typeface="Google Sans"/>
              </a:rPr>
            </a:br>
            <a:endParaRPr lang="en-AU" sz="2400" b="0" i="0" dirty="0">
              <a:solidFill>
                <a:srgbClr val="001D35"/>
              </a:solidFill>
              <a:effectLst/>
              <a:latin typeface="Google Sans"/>
            </a:endParaRPr>
          </a:p>
          <a:p>
            <a:endParaRPr lang="en-US" sz="2400" dirty="0"/>
          </a:p>
        </p:txBody>
      </p:sp>
    </p:spTree>
    <p:extLst>
      <p:ext uri="{BB962C8B-B14F-4D97-AF65-F5344CB8AC3E}">
        <p14:creationId xmlns:p14="http://schemas.microsoft.com/office/powerpoint/2010/main" val="41225310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2A6556-1CF3-B8FD-562C-72E2E75160F0}"/>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t>Old school chemical sealants  </a:t>
            </a:r>
          </a:p>
        </p:txBody>
      </p:sp>
      <p:pic>
        <p:nvPicPr>
          <p:cNvPr id="4" name="Picture 3" descr="A person drinking from a mug&#10;&#10;Description automatically generated">
            <a:extLst>
              <a:ext uri="{FF2B5EF4-FFF2-40B4-BE49-F238E27FC236}">
                <a16:creationId xmlns:a16="http://schemas.microsoft.com/office/drawing/2014/main" id="{5BA74B68-6E6D-1B4E-7F71-E55F4CD0920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
          <a:stretch>
            <a:fillRect/>
          </a:stretch>
        </p:blipFill>
        <p:spPr>
          <a:xfrm>
            <a:off x="1" y="10"/>
            <a:ext cx="6936390" cy="6857990"/>
          </a:xfrm>
          <a:prstGeom prst="rect">
            <a:avLst/>
          </a:prstGeom>
        </p:spPr>
      </p:pic>
      <p:sp>
        <p:nvSpPr>
          <p:cNvPr id="5" name="TextBox 4">
            <a:extLst>
              <a:ext uri="{FF2B5EF4-FFF2-40B4-BE49-F238E27FC236}">
                <a16:creationId xmlns:a16="http://schemas.microsoft.com/office/drawing/2014/main" id="{6DBEF303-B931-E04C-51DA-41503B1F3CF1}"/>
              </a:ext>
            </a:extLst>
          </p:cNvPr>
          <p:cNvSpPr txBox="1"/>
          <p:nvPr/>
        </p:nvSpPr>
        <p:spPr>
          <a:xfrm>
            <a:off x="7531610" y="2434201"/>
            <a:ext cx="3822189" cy="374276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b="1" dirty="0"/>
              <a:t>Mexican traditions</a:t>
            </a:r>
            <a:endParaRPr lang="en-US" sz="2000" b="1"/>
          </a:p>
          <a:p>
            <a:pPr indent="-228600">
              <a:lnSpc>
                <a:spcPct val="90000"/>
              </a:lnSpc>
              <a:spcAft>
                <a:spcPts val="600"/>
              </a:spcAft>
              <a:buFont typeface="Arial" panose="020B0604020202020204" pitchFamily="34" charset="0"/>
              <a:buChar char="•"/>
            </a:pPr>
            <a:r>
              <a:rPr lang="en-US" sz="2000" dirty="0"/>
              <a:t>Burnishing stones, drenching oil and water, manganese slip, graphite and diesel plus stone burnishing.</a:t>
            </a:r>
            <a:endParaRPr lang="en-US" sz="2000"/>
          </a:p>
          <a:p>
            <a:pPr indent="-228600">
              <a:lnSpc>
                <a:spcPct val="90000"/>
              </a:lnSpc>
              <a:spcAft>
                <a:spcPts val="600"/>
              </a:spcAft>
              <a:buFont typeface="Arial" panose="020B0604020202020204" pitchFamily="34" charset="0"/>
              <a:buChar char="•"/>
            </a:pPr>
            <a:endParaRPr lang="en-US" sz="2000" b="1"/>
          </a:p>
          <a:p>
            <a:pPr indent="-228600">
              <a:lnSpc>
                <a:spcPct val="90000"/>
              </a:lnSpc>
              <a:spcAft>
                <a:spcPts val="600"/>
              </a:spcAft>
              <a:buFont typeface="Arial" panose="020B0604020202020204" pitchFamily="34" charset="0"/>
              <a:buChar char="•"/>
            </a:pPr>
            <a:r>
              <a:rPr lang="en-US" sz="2000" b="1" dirty="0">
                <a:hlinkClick r:id="rId3"/>
              </a:rPr>
              <a:t>Andy Ward’s Pottery You Tube</a:t>
            </a:r>
            <a:endParaRPr lang="en-US" sz="2000" b="1"/>
          </a:p>
          <a:p>
            <a:pPr indent="-228600">
              <a:lnSpc>
                <a:spcPct val="90000"/>
              </a:lnSpc>
              <a:spcAft>
                <a:spcPts val="600"/>
              </a:spcAft>
              <a:buFont typeface="Arial" panose="020B0604020202020204" pitchFamily="34" charset="0"/>
              <a:buChar char="•"/>
            </a:pPr>
            <a:r>
              <a:rPr lang="en-US" sz="2000" dirty="0"/>
              <a:t>- tests linseed oil, pine pitch, bees wax</a:t>
            </a:r>
            <a:endParaRPr lang="en-US" sz="2000"/>
          </a:p>
          <a:p>
            <a:pPr indent="-228600">
              <a:lnSpc>
                <a:spcPct val="90000"/>
              </a:lnSpc>
              <a:spcAft>
                <a:spcPts val="600"/>
              </a:spcAft>
              <a:buFont typeface="Arial" panose="020B0604020202020204" pitchFamily="34" charset="0"/>
              <a:buChar char="•"/>
            </a:pPr>
            <a:r>
              <a:rPr lang="en-US" sz="2000" dirty="0"/>
              <a:t>- a ‘replicator’ of traditional pottery skills</a:t>
            </a:r>
            <a:endParaRPr lang="en-US" sz="2000">
              <a:hlinkClick r:id="rId4"/>
            </a:endParaRPr>
          </a:p>
          <a:p>
            <a:pPr indent="-228600">
              <a:lnSpc>
                <a:spcPct val="90000"/>
              </a:lnSpc>
              <a:spcAft>
                <a:spcPts val="600"/>
              </a:spcAft>
              <a:buFont typeface="Arial" panose="020B0604020202020204" pitchFamily="34" charset="0"/>
              <a:buChar char="•"/>
            </a:pPr>
            <a:endParaRPr lang="en-US" sz="2000">
              <a:hlinkClick r:id="rId4"/>
            </a:endParaRPr>
          </a:p>
        </p:txBody>
      </p:sp>
    </p:spTree>
    <p:extLst>
      <p:ext uri="{BB962C8B-B14F-4D97-AF65-F5344CB8AC3E}">
        <p14:creationId xmlns:p14="http://schemas.microsoft.com/office/powerpoint/2010/main" val="2662413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C00E21-C303-15E9-6469-8029B85D8FB0}"/>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4200" kern="1200" dirty="0">
                <a:solidFill>
                  <a:schemeClr val="tx1"/>
                </a:solidFill>
                <a:latin typeface="+mj-lt"/>
                <a:ea typeface="+mj-ea"/>
                <a:cs typeface="+mj-cs"/>
              </a:rPr>
              <a:t>Porosity –  vitrification definition:</a:t>
            </a:r>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FE866EC-7195-AC86-EB82-65190281BCEE}"/>
              </a:ext>
            </a:extLst>
          </p:cNvPr>
          <p:cNvSpPr txBox="1"/>
          <p:nvPr/>
        </p:nvSpPr>
        <p:spPr>
          <a:xfrm>
            <a:off x="630936" y="2660904"/>
            <a:ext cx="4566706" cy="3547872"/>
          </a:xfrm>
          <a:prstGeom prst="rect">
            <a:avLst/>
          </a:prstGeom>
        </p:spPr>
        <p:txBody>
          <a:bodyPr vert="horz" lIns="91440" tIns="45720" rIns="91440" bIns="45720" rtlCol="0" anchor="t">
            <a:normAutofit/>
          </a:bodyPr>
          <a:lstStyle/>
          <a:p>
            <a:pPr>
              <a:lnSpc>
                <a:spcPct val="90000"/>
              </a:lnSpc>
              <a:spcAft>
                <a:spcPts val="600"/>
              </a:spcAft>
            </a:pPr>
            <a:r>
              <a:rPr lang="en-US" sz="2000" dirty="0"/>
              <a:t>Is the furthest stage to which a body can be taken without deformation. </a:t>
            </a:r>
          </a:p>
          <a:p>
            <a:pPr>
              <a:lnSpc>
                <a:spcPct val="90000"/>
              </a:lnSpc>
              <a:spcAft>
                <a:spcPts val="600"/>
              </a:spcAft>
            </a:pPr>
            <a:r>
              <a:rPr lang="en-US" sz="2000" dirty="0"/>
              <a:t>At the vitrification point in the firing a body is usually in a malleable state…and is the result of melting and free silica in the clay body. </a:t>
            </a:r>
          </a:p>
          <a:p>
            <a:pPr>
              <a:lnSpc>
                <a:spcPct val="90000"/>
              </a:lnSpc>
              <a:spcAft>
                <a:spcPts val="600"/>
              </a:spcAft>
            </a:pPr>
            <a:r>
              <a:rPr lang="en-US" sz="2000" dirty="0"/>
              <a:t>This molten silicate flows into the interstices between the clay particles and…begins to flux or fuse them</a:t>
            </a:r>
            <a:r>
              <a:rPr lang="en-US" sz="1200" dirty="0"/>
              <a:t>. </a:t>
            </a:r>
          </a:p>
          <a:p>
            <a:pPr>
              <a:lnSpc>
                <a:spcPct val="90000"/>
              </a:lnSpc>
              <a:spcAft>
                <a:spcPts val="600"/>
              </a:spcAft>
            </a:pPr>
            <a:r>
              <a:rPr lang="en-US" sz="1200" dirty="0"/>
              <a:t>(Ref Hamer’s Potters Dictionary 2004)</a:t>
            </a:r>
          </a:p>
        </p:txBody>
      </p:sp>
      <p:pic>
        <p:nvPicPr>
          <p:cNvPr id="5" name="Picture 4" descr="A graph of different types of clay&#10;&#10;Description automatically generated">
            <a:extLst>
              <a:ext uri="{FF2B5EF4-FFF2-40B4-BE49-F238E27FC236}">
                <a16:creationId xmlns:a16="http://schemas.microsoft.com/office/drawing/2014/main" id="{5C21F65F-47FE-B6D0-E9B6-33673E27D2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9048" y="657950"/>
            <a:ext cx="5458968" cy="5542099"/>
          </a:xfrm>
          <a:prstGeom prst="rect">
            <a:avLst/>
          </a:prstGeom>
        </p:spPr>
      </p:pic>
      <mc:AlternateContent xmlns:mc="http://schemas.openxmlformats.org/markup-compatibility/2006" xmlns:a14="http://schemas.microsoft.com/office/drawing/2010/main">
        <mc:Choice Requires="a14">
          <p:sp>
            <p:nvSpPr>
              <p:cNvPr id="6" name="Down Arrow Callout 5">
                <a:extLst>
                  <a:ext uri="{FF2B5EF4-FFF2-40B4-BE49-F238E27FC236}">
                    <a16:creationId xmlns:a16="http://schemas.microsoft.com/office/drawing/2014/main" id="{2DD5CC2C-7887-AB81-CD31-8D51250994D4}"/>
                  </a:ext>
                </a:extLst>
              </p:cNvPr>
              <p:cNvSpPr/>
              <p:nvPr/>
            </p:nvSpPr>
            <p:spPr>
              <a:xfrm>
                <a:off x="7570735" y="1272611"/>
                <a:ext cx="1073534" cy="1095153"/>
              </a:xfrm>
              <a:prstGeom prst="downArrow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950-1100</a:t>
                </a:r>
                <a:r>
                  <a:rPr lang="en-US" sz="1800" dirty="0">
                    <a:solidFill>
                      <a:schemeClr val="tx1"/>
                    </a:solidFill>
                    <a:ea typeface="Cambria Math" panose="02040503050406030204" pitchFamily="18" charset="0"/>
                  </a:rPr>
                  <a:t> </a:t>
                </a:r>
                <a14:m>
                  <m:oMath xmlns:m="http://schemas.openxmlformats.org/officeDocument/2006/math">
                    <m:r>
                      <a:rPr lang="en-US" sz="1800" i="1" smtClean="0">
                        <a:solidFill>
                          <a:schemeClr val="tx1"/>
                        </a:solidFill>
                        <a:latin typeface="Cambria Math" panose="02040503050406030204" pitchFamily="18" charset="0"/>
                        <a:ea typeface="Cambria Math" panose="02040503050406030204" pitchFamily="18" charset="0"/>
                      </a:rPr>
                      <m:t>°</m:t>
                    </m:r>
                  </m:oMath>
                </a14:m>
                <a:r>
                  <a:rPr lang="en-US" sz="1800" dirty="0">
                    <a:solidFill>
                      <a:schemeClr val="tx1"/>
                    </a:solidFill>
                  </a:rPr>
                  <a:t>C </a:t>
                </a:r>
                <a:endParaRPr lang="en-US" dirty="0">
                  <a:solidFill>
                    <a:schemeClr val="tx1"/>
                  </a:solidFill>
                </a:endParaRPr>
              </a:p>
            </p:txBody>
          </p:sp>
        </mc:Choice>
        <mc:Fallback xmlns="">
          <p:sp>
            <p:nvSpPr>
              <p:cNvPr id="6" name="Down Arrow Callout 5">
                <a:extLst>
                  <a:ext uri="{FF2B5EF4-FFF2-40B4-BE49-F238E27FC236}">
                    <a16:creationId xmlns:a16="http://schemas.microsoft.com/office/drawing/2014/main" id="{2DD5CC2C-7887-AB81-CD31-8D51250994D4}"/>
                  </a:ext>
                </a:extLst>
              </p:cNvPr>
              <p:cNvSpPr>
                <a:spLocks noRot="1" noChangeAspect="1" noMove="1" noResize="1" noEditPoints="1" noAdjustHandles="1" noChangeArrowheads="1" noChangeShapeType="1" noTextEdit="1"/>
              </p:cNvSpPr>
              <p:nvPr/>
            </p:nvSpPr>
            <p:spPr>
              <a:xfrm>
                <a:off x="7570735" y="1272611"/>
                <a:ext cx="1073534" cy="1095153"/>
              </a:xfrm>
              <a:prstGeom prst="downArrowCallout">
                <a:avLst/>
              </a:prstGeom>
              <a:blipFill>
                <a:blip r:embed="rId3"/>
                <a:stretch>
                  <a:fillRect r="-2299"/>
                </a:stretch>
              </a:blipFill>
            </p:spPr>
            <p:txBody>
              <a:bodyPr/>
              <a:lstStyle/>
              <a:p>
                <a:r>
                  <a:rPr lang="en-US">
                    <a:noFill/>
                  </a:rPr>
                  <a:t> </a:t>
                </a:r>
              </a:p>
            </p:txBody>
          </p:sp>
        </mc:Fallback>
      </mc:AlternateContent>
    </p:spTree>
    <p:extLst>
      <p:ext uri="{BB962C8B-B14F-4D97-AF65-F5344CB8AC3E}">
        <p14:creationId xmlns:p14="http://schemas.microsoft.com/office/powerpoint/2010/main" val="30082034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A6556-1CF3-B8FD-562C-72E2E75160F0}"/>
              </a:ext>
            </a:extLst>
          </p:cNvPr>
          <p:cNvSpPr>
            <a:spLocks noGrp="1"/>
          </p:cNvSpPr>
          <p:nvPr>
            <p:ph type="title"/>
          </p:nvPr>
        </p:nvSpPr>
        <p:spPr/>
        <p:txBody>
          <a:bodyPr/>
          <a:lstStyle/>
          <a:p>
            <a:r>
              <a:rPr lang="en-US" dirty="0"/>
              <a:t>Porosity –  sintered temperature</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4B75DA4-D200-7973-95C8-2BD784295470}"/>
                  </a:ext>
                </a:extLst>
              </p:cNvPr>
              <p:cNvSpPr txBox="1"/>
              <p:nvPr/>
            </p:nvSpPr>
            <p:spPr>
              <a:xfrm>
                <a:off x="1176110" y="1563097"/>
                <a:ext cx="9839779" cy="4622869"/>
              </a:xfrm>
              <a:prstGeom prst="rect">
                <a:avLst/>
              </a:prstGeom>
              <a:noFill/>
            </p:spPr>
            <p:txBody>
              <a:bodyPr wrap="square" rtlCol="0">
                <a:spAutoFit/>
              </a:bodyPr>
              <a:lstStyle/>
              <a:p>
                <a:pPr>
                  <a:lnSpc>
                    <a:spcPct val="150000"/>
                  </a:lnSpc>
                </a:pPr>
                <a:r>
                  <a:rPr lang="en-US" dirty="0"/>
                  <a:t>To fasten together by mutual adhesion without apparent fusion. From German language for cinder. </a:t>
                </a:r>
              </a:p>
              <a:p>
                <a:pPr>
                  <a:lnSpc>
                    <a:spcPct val="150000"/>
                  </a:lnSpc>
                </a:pPr>
                <a:r>
                  <a:rPr lang="en-US" dirty="0"/>
                  <a:t>This explains its link with the partial action (partly burnt or partly fused)… All ceramic material pass through a stage of sintering before melting. There is no liquid phase involved and yet the individual particles stick to each other…The result is that materials which start as powders become solid at a temperature which is only half-way to the melting point…its actions can be seen in clays which melt above 1200</a:t>
                </a:r>
                <a14:m>
                  <m:oMath xmlns:m="http://schemas.openxmlformats.org/officeDocument/2006/math">
                    <m:r>
                      <a:rPr lang="en-US">
                        <a:latin typeface="Cambria Math" panose="02040503050406030204" pitchFamily="18" charset="0"/>
                      </a:rPr>
                      <m:t>°</m:t>
                    </m:r>
                    <m:r>
                      <m:rPr>
                        <m:sty m:val="p"/>
                      </m:rPr>
                      <a:rPr lang="en-AU">
                        <a:latin typeface="Cambria Math" panose="02040503050406030204" pitchFamily="18" charset="0"/>
                      </a:rPr>
                      <m:t>C</m:t>
                    </m:r>
                    <m:r>
                      <a:rPr lang="en-AU">
                        <a:latin typeface="Cambria Math" panose="02040503050406030204" pitchFamily="18" charset="0"/>
                      </a:rPr>
                      <m:t> </m:t>
                    </m:r>
                    <m:r>
                      <m:rPr>
                        <m:sty m:val="p"/>
                      </m:rPr>
                      <a:rPr lang="en-AU">
                        <a:latin typeface="Cambria Math" panose="02040503050406030204" pitchFamily="18" charset="0"/>
                      </a:rPr>
                      <m:t>and</m:t>
                    </m:r>
                    <m:r>
                      <a:rPr lang="en-AU">
                        <a:latin typeface="Cambria Math" panose="02040503050406030204" pitchFamily="18" charset="0"/>
                      </a:rPr>
                      <m:t> </m:t>
                    </m:r>
                    <m:r>
                      <m:rPr>
                        <m:sty m:val="p"/>
                      </m:rPr>
                      <a:rPr lang="en-AU">
                        <a:latin typeface="Cambria Math" panose="02040503050406030204" pitchFamily="18" charset="0"/>
                      </a:rPr>
                      <m:t>yet</m:t>
                    </m:r>
                    <m:r>
                      <a:rPr lang="en-AU">
                        <a:latin typeface="Cambria Math" panose="02040503050406030204" pitchFamily="18" charset="0"/>
                      </a:rPr>
                      <m:t> </m:t>
                    </m:r>
                    <m:r>
                      <m:rPr>
                        <m:sty m:val="p"/>
                      </m:rPr>
                      <a:rPr lang="en-AU">
                        <a:latin typeface="Cambria Math" panose="02040503050406030204" pitchFamily="18" charset="0"/>
                      </a:rPr>
                      <m:t>have</m:t>
                    </m:r>
                    <m:r>
                      <a:rPr lang="en-AU">
                        <a:latin typeface="Cambria Math" panose="02040503050406030204" pitchFamily="18" charset="0"/>
                      </a:rPr>
                      <m:t> </m:t>
                    </m:r>
                    <m:r>
                      <m:rPr>
                        <m:sty m:val="p"/>
                      </m:rPr>
                      <a:rPr lang="en-AU">
                        <a:latin typeface="Cambria Math" panose="02040503050406030204" pitchFamily="18" charset="0"/>
                      </a:rPr>
                      <m:t>cohesion</m:t>
                    </m:r>
                    <m:r>
                      <a:rPr lang="en-AU">
                        <a:latin typeface="Cambria Math" panose="02040503050406030204" pitchFamily="18" charset="0"/>
                      </a:rPr>
                      <m:t> </m:t>
                    </m:r>
                    <m:r>
                      <m:rPr>
                        <m:sty m:val="p"/>
                      </m:rPr>
                      <a:rPr lang="en-AU">
                        <a:latin typeface="Cambria Math" panose="02040503050406030204" pitchFamily="18" charset="0"/>
                      </a:rPr>
                      <m:t>after</m:t>
                    </m:r>
                    <m:r>
                      <a:rPr lang="en-AU">
                        <a:latin typeface="Cambria Math" panose="02040503050406030204" pitchFamily="18" charset="0"/>
                      </a:rPr>
                      <m:t> </m:t>
                    </m:r>
                    <m:r>
                      <m:rPr>
                        <m:sty m:val="p"/>
                      </m:rPr>
                      <a:rPr lang="en-AU">
                        <a:latin typeface="Cambria Math" panose="02040503050406030204" pitchFamily="18" charset="0"/>
                      </a:rPr>
                      <m:t>being</m:t>
                    </m:r>
                    <m:r>
                      <a:rPr lang="en-AU">
                        <a:latin typeface="Cambria Math" panose="02040503050406030204" pitchFamily="18" charset="0"/>
                      </a:rPr>
                      <m:t> </m:t>
                    </m:r>
                    <m:r>
                      <m:rPr>
                        <m:sty m:val="p"/>
                      </m:rPr>
                      <a:rPr lang="en-AU">
                        <a:latin typeface="Cambria Math" panose="02040503050406030204" pitchFamily="18" charset="0"/>
                      </a:rPr>
                      <m:t>fired</m:t>
                    </m:r>
                    <m:r>
                      <a:rPr lang="en-AU">
                        <a:latin typeface="Cambria Math" panose="02040503050406030204" pitchFamily="18" charset="0"/>
                      </a:rPr>
                      <m:t> </m:t>
                    </m:r>
                    <m:r>
                      <m:rPr>
                        <m:sty m:val="p"/>
                      </m:rPr>
                      <a:rPr lang="en-AU">
                        <a:latin typeface="Cambria Math" panose="02040503050406030204" pitchFamily="18" charset="0"/>
                      </a:rPr>
                      <m:t>to</m:t>
                    </m:r>
                    <m:r>
                      <a:rPr lang="en-AU">
                        <a:latin typeface="Cambria Math" panose="02040503050406030204" pitchFamily="18" charset="0"/>
                      </a:rPr>
                      <m:t> </m:t>
                    </m:r>
                    <m:r>
                      <m:rPr>
                        <m:sty m:val="p"/>
                      </m:rPr>
                      <a:rPr lang="en-AU">
                        <a:latin typeface="Cambria Math" panose="02040503050406030204" pitchFamily="18" charset="0"/>
                      </a:rPr>
                      <m:t>only</m:t>
                    </m:r>
                    <m:r>
                      <a:rPr lang="en-AU">
                        <a:latin typeface="Cambria Math" panose="02040503050406030204" pitchFamily="18" charset="0"/>
                      </a:rPr>
                      <m:t> 600°</m:t>
                    </m:r>
                  </m:oMath>
                </a14:m>
                <a:r>
                  <a:rPr lang="en-US" dirty="0"/>
                  <a:t>C…historically … and present day first nations societies use a low firing to produce cooking pots.</a:t>
                </a:r>
              </a:p>
              <a:p>
                <a:pPr>
                  <a:lnSpc>
                    <a:spcPct val="150000"/>
                  </a:lnSpc>
                </a:pPr>
                <a:endParaRPr lang="en-US" dirty="0"/>
              </a:p>
              <a:p>
                <a:pPr>
                  <a:lnSpc>
                    <a:spcPct val="150000"/>
                  </a:lnSpc>
                </a:pPr>
                <a:r>
                  <a:rPr lang="en-US" dirty="0"/>
                  <a:t>There is undoubtably some fusion of low-melting constituents, like fluxes but the strength is due to sintering and therefore has an elasticity not associated with glassy vitrification…used for cooking directly on fire…pots can be piled up in bisque firing without crushing.  </a:t>
                </a:r>
                <a:r>
                  <a:rPr lang="en-US" sz="1200" dirty="0"/>
                  <a:t>(Ref Hamer’s Potters Dictionary 2004)</a:t>
                </a:r>
              </a:p>
            </p:txBody>
          </p:sp>
        </mc:Choice>
        <mc:Fallback xmlns="">
          <p:sp>
            <p:nvSpPr>
              <p:cNvPr id="3" name="TextBox 2">
                <a:extLst>
                  <a:ext uri="{FF2B5EF4-FFF2-40B4-BE49-F238E27FC236}">
                    <a16:creationId xmlns:a16="http://schemas.microsoft.com/office/drawing/2014/main" id="{54B75DA4-D200-7973-95C8-2BD784295470}"/>
                  </a:ext>
                </a:extLst>
              </p:cNvPr>
              <p:cNvSpPr txBox="1">
                <a:spLocks noRot="1" noChangeAspect="1" noMove="1" noResize="1" noEditPoints="1" noAdjustHandles="1" noChangeArrowheads="1" noChangeShapeType="1" noTextEdit="1"/>
              </p:cNvSpPr>
              <p:nvPr/>
            </p:nvSpPr>
            <p:spPr>
              <a:xfrm>
                <a:off x="1176110" y="1563097"/>
                <a:ext cx="9839779" cy="4622869"/>
              </a:xfrm>
              <a:prstGeom prst="rect">
                <a:avLst/>
              </a:prstGeom>
              <a:blipFill>
                <a:blip r:embed="rId2"/>
                <a:stretch>
                  <a:fillRect l="-515" r="-387" b="-1093"/>
                </a:stretch>
              </a:blipFill>
            </p:spPr>
            <p:txBody>
              <a:bodyPr/>
              <a:lstStyle/>
              <a:p>
                <a:r>
                  <a:rPr lang="en-US">
                    <a:noFill/>
                  </a:rPr>
                  <a:t> </a:t>
                </a:r>
              </a:p>
            </p:txBody>
          </p:sp>
        </mc:Fallback>
      </mc:AlternateContent>
    </p:spTree>
    <p:extLst>
      <p:ext uri="{BB962C8B-B14F-4D97-AF65-F5344CB8AC3E}">
        <p14:creationId xmlns:p14="http://schemas.microsoft.com/office/powerpoint/2010/main" val="42035647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A6556-1CF3-B8FD-562C-72E2E75160F0}"/>
              </a:ext>
            </a:extLst>
          </p:cNvPr>
          <p:cNvSpPr>
            <a:spLocks noGrp="1"/>
          </p:cNvSpPr>
          <p:nvPr>
            <p:ph type="title"/>
          </p:nvPr>
        </p:nvSpPr>
        <p:spPr/>
        <p:txBody>
          <a:bodyPr>
            <a:normAutofit/>
          </a:bodyPr>
          <a:lstStyle/>
          <a:p>
            <a:r>
              <a:rPr lang="en-US" sz="3500" dirty="0"/>
              <a:t>Firing range potential to manage porosity </a:t>
            </a:r>
          </a:p>
        </p:txBody>
      </p:sp>
      <p:pic>
        <p:nvPicPr>
          <p:cNvPr id="4" name="Picture 3" descr="A group of rings with writing on them&#10;&#10;Description automatically generated">
            <a:extLst>
              <a:ext uri="{FF2B5EF4-FFF2-40B4-BE49-F238E27FC236}">
                <a16:creationId xmlns:a16="http://schemas.microsoft.com/office/drawing/2014/main" id="{1FB7AF58-353C-1829-9471-1C3670901BB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1903" y="1755454"/>
            <a:ext cx="8325854" cy="4221017"/>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10D6B16-22D3-F42C-ED31-199521A1D337}"/>
                  </a:ext>
                </a:extLst>
              </p:cNvPr>
              <p:cNvSpPr txBox="1"/>
              <p:nvPr/>
            </p:nvSpPr>
            <p:spPr>
              <a:xfrm>
                <a:off x="9116046" y="1244078"/>
                <a:ext cx="2502568" cy="5324535"/>
              </a:xfrm>
              <a:prstGeom prst="rect">
                <a:avLst/>
              </a:prstGeom>
              <a:noFill/>
            </p:spPr>
            <p:txBody>
              <a:bodyPr wrap="square" rtlCol="0">
                <a:spAutoFit/>
              </a:bodyPr>
              <a:lstStyle/>
              <a:p>
                <a:r>
                  <a:rPr lang="en-US" sz="2000" b="1" dirty="0"/>
                  <a:t>Testing</a:t>
                </a:r>
              </a:p>
              <a:p>
                <a:r>
                  <a:rPr lang="en-US" sz="2000" dirty="0"/>
                  <a:t>Walkers Stoneware 10 body with </a:t>
                </a:r>
              </a:p>
              <a:p>
                <a:r>
                  <a:rPr lang="en-US" sz="2000" dirty="0" err="1"/>
                  <a:t>Keanes</a:t>
                </a:r>
                <a:r>
                  <a:rPr lang="en-US" sz="2000" dirty="0"/>
                  <a:t> Earthenware Sig </a:t>
                </a:r>
              </a:p>
              <a:p>
                <a:endParaRPr lang="en-US" sz="2000" dirty="0"/>
              </a:p>
              <a:p>
                <a:r>
                  <a:rPr lang="en-US" sz="2000" dirty="0">
                    <a:solidFill>
                      <a:schemeClr val="accent2"/>
                    </a:solidFill>
                  </a:rPr>
                  <a:t>1000 </a:t>
                </a:r>
                <a14:m>
                  <m:oMath xmlns:m="http://schemas.openxmlformats.org/officeDocument/2006/math">
                    <m:r>
                      <a:rPr lang="en-US" sz="2000" i="1" smtClean="0">
                        <a:solidFill>
                          <a:schemeClr val="accent2"/>
                        </a:solidFill>
                        <a:latin typeface="Cambria Math" panose="02040503050406030204" pitchFamily="18" charset="0"/>
                        <a:ea typeface="Cambria Math" panose="02040503050406030204" pitchFamily="18" charset="0"/>
                      </a:rPr>
                      <m:t>°</m:t>
                    </m:r>
                  </m:oMath>
                </a14:m>
                <a:r>
                  <a:rPr lang="en-US" sz="2000" dirty="0">
                    <a:solidFill>
                      <a:schemeClr val="accent2"/>
                    </a:solidFill>
                  </a:rPr>
                  <a:t>C </a:t>
                </a:r>
              </a:p>
              <a:p>
                <a:r>
                  <a:rPr lang="en-US" sz="2000" dirty="0">
                    <a:solidFill>
                      <a:schemeClr val="accent2"/>
                    </a:solidFill>
                  </a:rPr>
                  <a:t>1100 </a:t>
                </a:r>
                <a14:m>
                  <m:oMath xmlns:m="http://schemas.openxmlformats.org/officeDocument/2006/math">
                    <m:r>
                      <a:rPr lang="en-US" sz="2000" i="1">
                        <a:solidFill>
                          <a:schemeClr val="accent2"/>
                        </a:solidFill>
                        <a:latin typeface="Cambria Math" panose="02040503050406030204" pitchFamily="18" charset="0"/>
                        <a:ea typeface="Cambria Math" panose="02040503050406030204" pitchFamily="18" charset="0"/>
                      </a:rPr>
                      <m:t>°</m:t>
                    </m:r>
                  </m:oMath>
                </a14:m>
                <a:r>
                  <a:rPr lang="en-US" sz="2000" dirty="0">
                    <a:solidFill>
                      <a:schemeClr val="accent2"/>
                    </a:solidFill>
                  </a:rPr>
                  <a:t>C</a:t>
                </a:r>
              </a:p>
              <a:p>
                <a:r>
                  <a:rPr lang="en-US" sz="2000" dirty="0">
                    <a:solidFill>
                      <a:schemeClr val="accent2"/>
                    </a:solidFill>
                  </a:rPr>
                  <a:t>Sintered &amp; porous</a:t>
                </a:r>
              </a:p>
              <a:p>
                <a:endParaRPr lang="en-US" sz="2000" dirty="0">
                  <a:solidFill>
                    <a:schemeClr val="accent2"/>
                  </a:solidFill>
                </a:endParaRPr>
              </a:p>
              <a:p>
                <a:r>
                  <a:rPr lang="en-US" sz="2000" dirty="0">
                    <a:solidFill>
                      <a:srgbClr val="FF0000"/>
                    </a:solidFill>
                  </a:rPr>
                  <a:t>1220</a:t>
                </a:r>
                <a:r>
                  <a:rPr lang="en-US" sz="2000" dirty="0">
                    <a:solidFill>
                      <a:srgbClr val="FF0000"/>
                    </a:solidFill>
                    <a:ea typeface="Cambria Math" panose="02040503050406030204" pitchFamily="18" charset="0"/>
                  </a:rPr>
                  <a:t> </a:t>
                </a:r>
                <a14:m>
                  <m:oMath xmlns:m="http://schemas.openxmlformats.org/officeDocument/2006/math">
                    <m:r>
                      <a:rPr lang="en-US" sz="2000" i="1">
                        <a:solidFill>
                          <a:srgbClr val="FF0000"/>
                        </a:solidFill>
                        <a:latin typeface="Cambria Math" panose="02040503050406030204" pitchFamily="18" charset="0"/>
                        <a:ea typeface="Cambria Math" panose="02040503050406030204" pitchFamily="18" charset="0"/>
                      </a:rPr>
                      <m:t>°</m:t>
                    </m:r>
                  </m:oMath>
                </a14:m>
                <a:r>
                  <a:rPr lang="en-US" sz="2000" dirty="0">
                    <a:solidFill>
                      <a:srgbClr val="FF0000"/>
                    </a:solidFill>
                  </a:rPr>
                  <a:t>C</a:t>
                </a:r>
              </a:p>
              <a:p>
                <a:r>
                  <a:rPr lang="en-US" sz="2000" dirty="0">
                    <a:solidFill>
                      <a:srgbClr val="FF0000"/>
                    </a:solidFill>
                  </a:rPr>
                  <a:t>Towards vitrified</a:t>
                </a:r>
              </a:p>
              <a:p>
                <a:endParaRPr lang="en-US" sz="2000" dirty="0">
                  <a:solidFill>
                    <a:srgbClr val="FF0000"/>
                  </a:solidFill>
                </a:endParaRPr>
              </a:p>
              <a:p>
                <a:r>
                  <a:rPr lang="en-US" sz="2000" dirty="0">
                    <a:solidFill>
                      <a:srgbClr val="C00000"/>
                    </a:solidFill>
                  </a:rPr>
                  <a:t>1240</a:t>
                </a:r>
                <a:r>
                  <a:rPr lang="en-US" sz="2000" dirty="0">
                    <a:solidFill>
                      <a:srgbClr val="C00000"/>
                    </a:solidFill>
                    <a:ea typeface="Cambria Math" panose="02040503050406030204" pitchFamily="18" charset="0"/>
                  </a:rPr>
                  <a:t> </a:t>
                </a:r>
                <a14:m>
                  <m:oMath xmlns:m="http://schemas.openxmlformats.org/officeDocument/2006/math">
                    <m:r>
                      <a:rPr lang="en-US" sz="2000" i="1">
                        <a:solidFill>
                          <a:srgbClr val="C00000"/>
                        </a:solidFill>
                        <a:latin typeface="Cambria Math" panose="02040503050406030204" pitchFamily="18" charset="0"/>
                        <a:ea typeface="Cambria Math" panose="02040503050406030204" pitchFamily="18" charset="0"/>
                      </a:rPr>
                      <m:t>°</m:t>
                    </m:r>
                  </m:oMath>
                </a14:m>
                <a:r>
                  <a:rPr lang="en-US" sz="2000" dirty="0">
                    <a:solidFill>
                      <a:srgbClr val="C00000"/>
                    </a:solidFill>
                  </a:rPr>
                  <a:t>C</a:t>
                </a:r>
              </a:p>
              <a:p>
                <a:r>
                  <a:rPr lang="en-US" sz="2000" dirty="0">
                    <a:solidFill>
                      <a:srgbClr val="C00000"/>
                    </a:solidFill>
                  </a:rPr>
                  <a:t>1280</a:t>
                </a:r>
                <a:r>
                  <a:rPr lang="en-US" sz="2000" dirty="0">
                    <a:solidFill>
                      <a:srgbClr val="C00000"/>
                    </a:solidFill>
                    <a:ea typeface="Cambria Math" panose="02040503050406030204" pitchFamily="18" charset="0"/>
                  </a:rPr>
                  <a:t> </a:t>
                </a:r>
                <a14:m>
                  <m:oMath xmlns:m="http://schemas.openxmlformats.org/officeDocument/2006/math">
                    <m:r>
                      <a:rPr lang="en-US" sz="2000" i="1">
                        <a:solidFill>
                          <a:srgbClr val="C00000"/>
                        </a:solidFill>
                        <a:latin typeface="Cambria Math" panose="02040503050406030204" pitchFamily="18" charset="0"/>
                        <a:ea typeface="Cambria Math" panose="02040503050406030204" pitchFamily="18" charset="0"/>
                      </a:rPr>
                      <m:t>°</m:t>
                    </m:r>
                  </m:oMath>
                </a14:m>
                <a:r>
                  <a:rPr lang="en-US" sz="2000" dirty="0">
                    <a:solidFill>
                      <a:srgbClr val="C00000"/>
                    </a:solidFill>
                  </a:rPr>
                  <a:t>C</a:t>
                </a:r>
              </a:p>
              <a:p>
                <a:r>
                  <a:rPr lang="en-US" sz="2000" dirty="0">
                    <a:solidFill>
                      <a:srgbClr val="C00000"/>
                    </a:solidFill>
                  </a:rPr>
                  <a:t>Vitrified non-porous</a:t>
                </a:r>
              </a:p>
              <a:p>
                <a:endParaRPr lang="en-US" sz="2000" dirty="0"/>
              </a:p>
            </p:txBody>
          </p:sp>
        </mc:Choice>
        <mc:Fallback xmlns="">
          <p:sp>
            <p:nvSpPr>
              <p:cNvPr id="5" name="TextBox 4">
                <a:extLst>
                  <a:ext uri="{FF2B5EF4-FFF2-40B4-BE49-F238E27FC236}">
                    <a16:creationId xmlns:a16="http://schemas.microsoft.com/office/drawing/2014/main" id="{510D6B16-22D3-F42C-ED31-199521A1D337}"/>
                  </a:ext>
                </a:extLst>
              </p:cNvPr>
              <p:cNvSpPr txBox="1">
                <a:spLocks noRot="1" noChangeAspect="1" noMove="1" noResize="1" noEditPoints="1" noAdjustHandles="1" noChangeArrowheads="1" noChangeShapeType="1" noTextEdit="1"/>
              </p:cNvSpPr>
              <p:nvPr/>
            </p:nvSpPr>
            <p:spPr>
              <a:xfrm>
                <a:off x="9116046" y="1244078"/>
                <a:ext cx="2502568" cy="5324535"/>
              </a:xfrm>
              <a:prstGeom prst="rect">
                <a:avLst/>
              </a:prstGeom>
              <a:blipFill>
                <a:blip r:embed="rId3"/>
                <a:stretch>
                  <a:fillRect l="-2525" t="-475" r="-15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1C2B6B5-C3A1-7439-7306-A643A900871A}"/>
                  </a:ext>
                </a:extLst>
              </p:cNvPr>
              <p:cNvSpPr txBox="1"/>
              <p:nvPr/>
            </p:nvSpPr>
            <p:spPr>
              <a:xfrm>
                <a:off x="5638800" y="2975810"/>
                <a:ext cx="13305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6" name="TextBox 5">
                <a:extLst>
                  <a:ext uri="{FF2B5EF4-FFF2-40B4-BE49-F238E27FC236}">
                    <a16:creationId xmlns:a16="http://schemas.microsoft.com/office/drawing/2014/main" id="{C1C2B6B5-C3A1-7439-7306-A643A900871A}"/>
                  </a:ext>
                </a:extLst>
              </p:cNvPr>
              <p:cNvSpPr txBox="1">
                <a:spLocks noRot="1" noChangeAspect="1" noMove="1" noResize="1" noEditPoints="1" noAdjustHandles="1" noChangeArrowheads="1" noChangeShapeType="1" noTextEdit="1"/>
              </p:cNvSpPr>
              <p:nvPr/>
            </p:nvSpPr>
            <p:spPr>
              <a:xfrm>
                <a:off x="5638800" y="2975810"/>
                <a:ext cx="133050" cy="276999"/>
              </a:xfrm>
              <a:prstGeom prst="rect">
                <a:avLst/>
              </a:prstGeom>
              <a:blipFill>
                <a:blip r:embed="rId4"/>
                <a:stretch>
                  <a:fillRect l="-45455" r="-36364"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91E4767-D6FC-D9E4-1A05-89CC8090B001}"/>
                  </a:ext>
                </a:extLst>
              </p:cNvPr>
              <p:cNvSpPr txBox="1"/>
              <p:nvPr/>
            </p:nvSpPr>
            <p:spPr>
              <a:xfrm>
                <a:off x="6690751" y="5250936"/>
                <a:ext cx="1544595" cy="400110"/>
              </a:xfrm>
              <a:prstGeom prst="rect">
                <a:avLst/>
              </a:prstGeom>
              <a:noFill/>
            </p:spPr>
            <p:txBody>
              <a:bodyPr wrap="square" rtlCol="0">
                <a:spAutoFit/>
              </a:bodyPr>
              <a:lstStyle/>
              <a:p>
                <a:r>
                  <a:rPr lang="en-US" sz="2000" b="1" dirty="0">
                    <a:solidFill>
                      <a:schemeClr val="accent2"/>
                    </a:solidFill>
                  </a:rPr>
                  <a:t>1240</a:t>
                </a:r>
                <a:r>
                  <a:rPr lang="en-US" sz="2000" b="1" dirty="0">
                    <a:solidFill>
                      <a:schemeClr val="accent2"/>
                    </a:solidFill>
                    <a:ea typeface="Cambria Math" panose="02040503050406030204" pitchFamily="18" charset="0"/>
                  </a:rPr>
                  <a:t> </a:t>
                </a:r>
                <a14:m>
                  <m:oMath xmlns:m="http://schemas.openxmlformats.org/officeDocument/2006/math">
                    <m:r>
                      <a:rPr lang="en-US" sz="2000" b="1" i="1">
                        <a:solidFill>
                          <a:schemeClr val="accent2"/>
                        </a:solidFill>
                        <a:latin typeface="Cambria Math" panose="02040503050406030204" pitchFamily="18" charset="0"/>
                        <a:ea typeface="Cambria Math" panose="02040503050406030204" pitchFamily="18" charset="0"/>
                      </a:rPr>
                      <m:t>°</m:t>
                    </m:r>
                  </m:oMath>
                </a14:m>
                <a:r>
                  <a:rPr lang="en-US" sz="2000" b="1" dirty="0">
                    <a:solidFill>
                      <a:schemeClr val="accent2"/>
                    </a:solidFill>
                  </a:rPr>
                  <a:t>C</a:t>
                </a:r>
              </a:p>
            </p:txBody>
          </p:sp>
        </mc:Choice>
        <mc:Fallback xmlns="">
          <p:sp>
            <p:nvSpPr>
              <p:cNvPr id="10" name="TextBox 9">
                <a:extLst>
                  <a:ext uri="{FF2B5EF4-FFF2-40B4-BE49-F238E27FC236}">
                    <a16:creationId xmlns:a16="http://schemas.microsoft.com/office/drawing/2014/main" id="{091E4767-D6FC-D9E4-1A05-89CC8090B001}"/>
                  </a:ext>
                </a:extLst>
              </p:cNvPr>
              <p:cNvSpPr txBox="1">
                <a:spLocks noRot="1" noChangeAspect="1" noMove="1" noResize="1" noEditPoints="1" noAdjustHandles="1" noChangeArrowheads="1" noChangeShapeType="1" noTextEdit="1"/>
              </p:cNvSpPr>
              <p:nvPr/>
            </p:nvSpPr>
            <p:spPr>
              <a:xfrm>
                <a:off x="6690751" y="5250936"/>
                <a:ext cx="1544595" cy="400110"/>
              </a:xfrm>
              <a:prstGeom prst="rect">
                <a:avLst/>
              </a:prstGeom>
              <a:blipFill>
                <a:blip r:embed="rId5"/>
                <a:stretch>
                  <a:fillRect l="-4918" t="-6250" b="-31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D51BCD6-9565-1897-5809-31AEFAADE6FF}"/>
                  </a:ext>
                </a:extLst>
              </p:cNvPr>
              <p:cNvSpPr txBox="1"/>
              <p:nvPr/>
            </p:nvSpPr>
            <p:spPr>
              <a:xfrm>
                <a:off x="7376363" y="3894074"/>
                <a:ext cx="1048376" cy="369332"/>
              </a:xfrm>
              <a:prstGeom prst="rect">
                <a:avLst/>
              </a:prstGeom>
              <a:noFill/>
            </p:spPr>
            <p:txBody>
              <a:bodyPr wrap="square">
                <a:spAutoFit/>
              </a:bodyPr>
              <a:lstStyle/>
              <a:p>
                <a:r>
                  <a:rPr lang="en-US" sz="1800" b="1" dirty="0">
                    <a:solidFill>
                      <a:schemeClr val="accent2"/>
                    </a:solidFill>
                  </a:rPr>
                  <a:t>1280</a:t>
                </a:r>
                <a:r>
                  <a:rPr lang="en-US" sz="1800" b="1" dirty="0">
                    <a:solidFill>
                      <a:schemeClr val="accent2"/>
                    </a:solidFill>
                    <a:ea typeface="Cambria Math" panose="02040503050406030204" pitchFamily="18" charset="0"/>
                  </a:rPr>
                  <a:t> </a:t>
                </a:r>
                <a14:m>
                  <m:oMath xmlns:m="http://schemas.openxmlformats.org/officeDocument/2006/math">
                    <m:r>
                      <a:rPr lang="en-US" sz="1800" b="1" i="1">
                        <a:solidFill>
                          <a:schemeClr val="accent2"/>
                        </a:solidFill>
                        <a:latin typeface="Cambria Math" panose="02040503050406030204" pitchFamily="18" charset="0"/>
                        <a:ea typeface="Cambria Math" panose="02040503050406030204" pitchFamily="18" charset="0"/>
                      </a:rPr>
                      <m:t>°</m:t>
                    </m:r>
                  </m:oMath>
                </a14:m>
                <a:r>
                  <a:rPr lang="en-US" sz="1800" b="1" dirty="0">
                    <a:solidFill>
                      <a:schemeClr val="accent2"/>
                    </a:solidFill>
                  </a:rPr>
                  <a:t>C</a:t>
                </a:r>
              </a:p>
            </p:txBody>
          </p:sp>
        </mc:Choice>
        <mc:Fallback xmlns="">
          <p:sp>
            <p:nvSpPr>
              <p:cNvPr id="13" name="TextBox 12">
                <a:extLst>
                  <a:ext uri="{FF2B5EF4-FFF2-40B4-BE49-F238E27FC236}">
                    <a16:creationId xmlns:a16="http://schemas.microsoft.com/office/drawing/2014/main" id="{ED51BCD6-9565-1897-5809-31AEFAADE6FF}"/>
                  </a:ext>
                </a:extLst>
              </p:cNvPr>
              <p:cNvSpPr txBox="1">
                <a:spLocks noRot="1" noChangeAspect="1" noMove="1" noResize="1" noEditPoints="1" noAdjustHandles="1" noChangeArrowheads="1" noChangeShapeType="1" noTextEdit="1"/>
              </p:cNvSpPr>
              <p:nvPr/>
            </p:nvSpPr>
            <p:spPr>
              <a:xfrm>
                <a:off x="7376363" y="3894074"/>
                <a:ext cx="1048376" cy="369332"/>
              </a:xfrm>
              <a:prstGeom prst="rect">
                <a:avLst/>
              </a:prstGeom>
              <a:blipFill>
                <a:blip r:embed="rId6"/>
                <a:stretch>
                  <a:fillRect l="-4762"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F630729-4A3B-F822-B984-28A94B25C39A}"/>
                  </a:ext>
                </a:extLst>
              </p:cNvPr>
              <p:cNvSpPr txBox="1"/>
              <p:nvPr/>
            </p:nvSpPr>
            <p:spPr>
              <a:xfrm>
                <a:off x="897804" y="5250936"/>
                <a:ext cx="1048376" cy="369332"/>
              </a:xfrm>
              <a:prstGeom prst="rect">
                <a:avLst/>
              </a:prstGeom>
              <a:noFill/>
            </p:spPr>
            <p:txBody>
              <a:bodyPr wrap="square">
                <a:spAutoFit/>
              </a:bodyPr>
              <a:lstStyle/>
              <a:p>
                <a:r>
                  <a:rPr lang="en-US" sz="1800" b="1" dirty="0">
                    <a:solidFill>
                      <a:schemeClr val="accent2"/>
                    </a:solidFill>
                  </a:rPr>
                  <a:t>1100</a:t>
                </a:r>
                <a:r>
                  <a:rPr lang="en-US" sz="1800" b="1" dirty="0">
                    <a:solidFill>
                      <a:schemeClr val="accent2"/>
                    </a:solidFill>
                    <a:ea typeface="Cambria Math" panose="02040503050406030204" pitchFamily="18" charset="0"/>
                  </a:rPr>
                  <a:t> </a:t>
                </a:r>
                <a14:m>
                  <m:oMath xmlns:m="http://schemas.openxmlformats.org/officeDocument/2006/math">
                    <m:r>
                      <a:rPr lang="en-US" sz="1800" b="1" i="1">
                        <a:solidFill>
                          <a:schemeClr val="accent2"/>
                        </a:solidFill>
                        <a:latin typeface="Cambria Math" panose="02040503050406030204" pitchFamily="18" charset="0"/>
                        <a:ea typeface="Cambria Math" panose="02040503050406030204" pitchFamily="18" charset="0"/>
                      </a:rPr>
                      <m:t>°</m:t>
                    </m:r>
                  </m:oMath>
                </a14:m>
                <a:r>
                  <a:rPr lang="en-US" sz="1800" b="1" dirty="0">
                    <a:solidFill>
                      <a:schemeClr val="accent2"/>
                    </a:solidFill>
                  </a:rPr>
                  <a:t>C</a:t>
                </a:r>
              </a:p>
            </p:txBody>
          </p:sp>
        </mc:Choice>
        <mc:Fallback xmlns="">
          <p:sp>
            <p:nvSpPr>
              <p:cNvPr id="15" name="TextBox 14">
                <a:extLst>
                  <a:ext uri="{FF2B5EF4-FFF2-40B4-BE49-F238E27FC236}">
                    <a16:creationId xmlns:a16="http://schemas.microsoft.com/office/drawing/2014/main" id="{4F630729-4A3B-F822-B984-28A94B25C39A}"/>
                  </a:ext>
                </a:extLst>
              </p:cNvPr>
              <p:cNvSpPr txBox="1">
                <a:spLocks noRot="1" noChangeAspect="1" noMove="1" noResize="1" noEditPoints="1" noAdjustHandles="1" noChangeArrowheads="1" noChangeShapeType="1" noTextEdit="1"/>
              </p:cNvSpPr>
              <p:nvPr/>
            </p:nvSpPr>
            <p:spPr>
              <a:xfrm>
                <a:off x="897804" y="5250936"/>
                <a:ext cx="1048376" cy="369332"/>
              </a:xfrm>
              <a:prstGeom prst="rect">
                <a:avLst/>
              </a:prstGeom>
              <a:blipFill>
                <a:blip r:embed="rId7"/>
                <a:stretch>
                  <a:fillRect l="-4762"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BB8DD66-2CC8-E2BD-E407-AE8DF0CD4B02}"/>
                  </a:ext>
                </a:extLst>
              </p:cNvPr>
              <p:cNvSpPr txBox="1"/>
              <p:nvPr/>
            </p:nvSpPr>
            <p:spPr>
              <a:xfrm>
                <a:off x="3706454" y="2047658"/>
                <a:ext cx="1048376" cy="369332"/>
              </a:xfrm>
              <a:prstGeom prst="rect">
                <a:avLst/>
              </a:prstGeom>
              <a:noFill/>
            </p:spPr>
            <p:txBody>
              <a:bodyPr wrap="square">
                <a:spAutoFit/>
              </a:bodyPr>
              <a:lstStyle/>
              <a:p>
                <a:r>
                  <a:rPr lang="en-US" sz="1800" b="1" dirty="0">
                    <a:solidFill>
                      <a:schemeClr val="accent2"/>
                    </a:solidFill>
                  </a:rPr>
                  <a:t>1220</a:t>
                </a:r>
                <a:r>
                  <a:rPr lang="en-US" sz="1800" b="1" dirty="0">
                    <a:solidFill>
                      <a:schemeClr val="accent2"/>
                    </a:solidFill>
                    <a:ea typeface="Cambria Math" panose="02040503050406030204" pitchFamily="18" charset="0"/>
                  </a:rPr>
                  <a:t> </a:t>
                </a:r>
                <a14:m>
                  <m:oMath xmlns:m="http://schemas.openxmlformats.org/officeDocument/2006/math">
                    <m:r>
                      <a:rPr lang="en-US" sz="1800" b="1" i="1">
                        <a:solidFill>
                          <a:schemeClr val="accent2"/>
                        </a:solidFill>
                        <a:latin typeface="Cambria Math" panose="02040503050406030204" pitchFamily="18" charset="0"/>
                        <a:ea typeface="Cambria Math" panose="02040503050406030204" pitchFamily="18" charset="0"/>
                      </a:rPr>
                      <m:t>°</m:t>
                    </m:r>
                  </m:oMath>
                </a14:m>
                <a:r>
                  <a:rPr lang="en-US" sz="1800" b="1" dirty="0">
                    <a:solidFill>
                      <a:schemeClr val="accent2"/>
                    </a:solidFill>
                  </a:rPr>
                  <a:t>C</a:t>
                </a:r>
              </a:p>
            </p:txBody>
          </p:sp>
        </mc:Choice>
        <mc:Fallback xmlns="">
          <p:sp>
            <p:nvSpPr>
              <p:cNvPr id="18" name="TextBox 17">
                <a:extLst>
                  <a:ext uri="{FF2B5EF4-FFF2-40B4-BE49-F238E27FC236}">
                    <a16:creationId xmlns:a16="http://schemas.microsoft.com/office/drawing/2014/main" id="{8BB8DD66-2CC8-E2BD-E407-AE8DF0CD4B02}"/>
                  </a:ext>
                </a:extLst>
              </p:cNvPr>
              <p:cNvSpPr txBox="1">
                <a:spLocks noRot="1" noChangeAspect="1" noMove="1" noResize="1" noEditPoints="1" noAdjustHandles="1" noChangeArrowheads="1" noChangeShapeType="1" noTextEdit="1"/>
              </p:cNvSpPr>
              <p:nvPr/>
            </p:nvSpPr>
            <p:spPr>
              <a:xfrm>
                <a:off x="3706454" y="2047658"/>
                <a:ext cx="1048376" cy="369332"/>
              </a:xfrm>
              <a:prstGeom prst="rect">
                <a:avLst/>
              </a:prstGeom>
              <a:blipFill>
                <a:blip r:embed="rId8"/>
                <a:stretch>
                  <a:fillRect l="-3571"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EB05579C-2EED-B5DF-3734-BC13289E0FA6}"/>
                  </a:ext>
                </a:extLst>
              </p:cNvPr>
              <p:cNvSpPr txBox="1"/>
              <p:nvPr/>
            </p:nvSpPr>
            <p:spPr>
              <a:xfrm>
                <a:off x="1266921" y="3721680"/>
                <a:ext cx="1048376" cy="369332"/>
              </a:xfrm>
              <a:prstGeom prst="rect">
                <a:avLst/>
              </a:prstGeom>
              <a:noFill/>
            </p:spPr>
            <p:txBody>
              <a:bodyPr wrap="square">
                <a:spAutoFit/>
              </a:bodyPr>
              <a:lstStyle/>
              <a:p>
                <a:r>
                  <a:rPr lang="en-US" sz="1800" b="1" dirty="0">
                    <a:solidFill>
                      <a:schemeClr val="accent2"/>
                    </a:solidFill>
                  </a:rPr>
                  <a:t>1000</a:t>
                </a:r>
                <a:r>
                  <a:rPr lang="en-US" sz="1800" b="1" dirty="0">
                    <a:solidFill>
                      <a:schemeClr val="accent2"/>
                    </a:solidFill>
                    <a:ea typeface="Cambria Math" panose="02040503050406030204" pitchFamily="18" charset="0"/>
                  </a:rPr>
                  <a:t> </a:t>
                </a:r>
                <a14:m>
                  <m:oMath xmlns:m="http://schemas.openxmlformats.org/officeDocument/2006/math">
                    <m:r>
                      <a:rPr lang="en-US" sz="1800" b="1" i="1">
                        <a:solidFill>
                          <a:schemeClr val="accent2"/>
                        </a:solidFill>
                        <a:latin typeface="Cambria Math" panose="02040503050406030204" pitchFamily="18" charset="0"/>
                        <a:ea typeface="Cambria Math" panose="02040503050406030204" pitchFamily="18" charset="0"/>
                      </a:rPr>
                      <m:t>°</m:t>
                    </m:r>
                  </m:oMath>
                </a14:m>
                <a:r>
                  <a:rPr lang="en-US" sz="1800" b="1" dirty="0">
                    <a:solidFill>
                      <a:schemeClr val="accent2"/>
                    </a:solidFill>
                  </a:rPr>
                  <a:t>C</a:t>
                </a:r>
              </a:p>
            </p:txBody>
          </p:sp>
        </mc:Choice>
        <mc:Fallback xmlns="">
          <p:sp>
            <p:nvSpPr>
              <p:cNvPr id="20" name="TextBox 19">
                <a:extLst>
                  <a:ext uri="{FF2B5EF4-FFF2-40B4-BE49-F238E27FC236}">
                    <a16:creationId xmlns:a16="http://schemas.microsoft.com/office/drawing/2014/main" id="{EB05579C-2EED-B5DF-3734-BC13289E0FA6}"/>
                  </a:ext>
                </a:extLst>
              </p:cNvPr>
              <p:cNvSpPr txBox="1">
                <a:spLocks noRot="1" noChangeAspect="1" noMove="1" noResize="1" noEditPoints="1" noAdjustHandles="1" noChangeArrowheads="1" noChangeShapeType="1" noTextEdit="1"/>
              </p:cNvSpPr>
              <p:nvPr/>
            </p:nvSpPr>
            <p:spPr>
              <a:xfrm>
                <a:off x="1266921" y="3721680"/>
                <a:ext cx="1048376" cy="369332"/>
              </a:xfrm>
              <a:prstGeom prst="rect">
                <a:avLst/>
              </a:prstGeom>
              <a:blipFill>
                <a:blip r:embed="rId9"/>
                <a:stretch>
                  <a:fillRect l="-4762" t="-10000" b="-23333"/>
                </a:stretch>
              </a:blipFill>
            </p:spPr>
            <p:txBody>
              <a:bodyPr/>
              <a:lstStyle/>
              <a:p>
                <a:r>
                  <a:rPr lang="en-US">
                    <a:noFill/>
                  </a:rPr>
                  <a:t> </a:t>
                </a:r>
              </a:p>
            </p:txBody>
          </p:sp>
        </mc:Fallback>
      </mc:AlternateContent>
    </p:spTree>
    <p:extLst>
      <p:ext uri="{BB962C8B-B14F-4D97-AF65-F5344CB8AC3E}">
        <p14:creationId xmlns:p14="http://schemas.microsoft.com/office/powerpoint/2010/main" val="40854153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hand holding a book&#10;&#10;Description automatically generated">
            <a:extLst>
              <a:ext uri="{FF2B5EF4-FFF2-40B4-BE49-F238E27FC236}">
                <a16:creationId xmlns:a16="http://schemas.microsoft.com/office/drawing/2014/main" id="{72C54658-F1D5-2934-182D-D56287C1F87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01675" y="643466"/>
            <a:ext cx="4178299" cy="5571066"/>
          </a:xfrm>
          <a:prstGeom prst="rect">
            <a:avLst/>
          </a:prstGeom>
        </p:spPr>
      </p:pic>
      <p:cxnSp>
        <p:nvCxnSpPr>
          <p:cNvPr id="14" name="Straight Connector 1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Picture 4" descr="A hand holding a book&#10;&#10;Description automatically generated">
            <a:extLst>
              <a:ext uri="{FF2B5EF4-FFF2-40B4-BE49-F238E27FC236}">
                <a16:creationId xmlns:a16="http://schemas.microsoft.com/office/drawing/2014/main" id="{0081C260-49CD-03C6-5E44-8442720488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12025" y="643467"/>
            <a:ext cx="4178299" cy="5571066"/>
          </a:xfrm>
          <a:prstGeom prst="rect">
            <a:avLst/>
          </a:prstGeom>
        </p:spPr>
      </p:pic>
    </p:spTree>
    <p:extLst>
      <p:ext uri="{BB962C8B-B14F-4D97-AF65-F5344CB8AC3E}">
        <p14:creationId xmlns:p14="http://schemas.microsoft.com/office/powerpoint/2010/main" val="20454502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1">
            <a:extLst>
              <a:ext uri="{FF2B5EF4-FFF2-40B4-BE49-F238E27FC236}">
                <a16:creationId xmlns:a16="http://schemas.microsoft.com/office/drawing/2014/main" id="{A51A0227-072A-4F5F-928C-E2C3E5CCD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756044-9C1B-BF89-423F-E882D991B050}"/>
              </a:ext>
            </a:extLst>
          </p:cNvPr>
          <p:cNvSpPr>
            <a:spLocks noGrp="1"/>
          </p:cNvSpPr>
          <p:nvPr>
            <p:ph type="title"/>
          </p:nvPr>
        </p:nvSpPr>
        <p:spPr>
          <a:xfrm>
            <a:off x="630936" y="4440365"/>
            <a:ext cx="4245864" cy="1722691"/>
          </a:xfrm>
        </p:spPr>
        <p:txBody>
          <a:bodyPr vert="horz" lIns="91440" tIns="45720" rIns="91440" bIns="45720" rtlCol="0" anchor="ctr">
            <a:normAutofit/>
          </a:bodyPr>
          <a:lstStyle/>
          <a:p>
            <a:r>
              <a:rPr lang="en-US" sz="3200" dirty="0"/>
              <a:t>Terra Sig – your own research</a:t>
            </a:r>
          </a:p>
        </p:txBody>
      </p:sp>
      <p:pic>
        <p:nvPicPr>
          <p:cNvPr id="7" name="Picture 6" descr="A paper with different shapes of clay&#10;&#10;Description automatically generated with medium confidence">
            <a:extLst>
              <a:ext uri="{FF2B5EF4-FFF2-40B4-BE49-F238E27FC236}">
                <a16:creationId xmlns:a16="http://schemas.microsoft.com/office/drawing/2014/main" id="{966DE16B-D771-1EDD-10E5-FBBBDDC61B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2189" y="320040"/>
            <a:ext cx="5133373" cy="3927031"/>
          </a:xfrm>
          <a:prstGeom prst="rect">
            <a:avLst/>
          </a:prstGeom>
        </p:spPr>
      </p:pic>
      <p:pic>
        <p:nvPicPr>
          <p:cNvPr id="5" name="Picture 4" descr="A shelf with different objects on it&#10;&#10;Description automatically generated">
            <a:extLst>
              <a:ext uri="{FF2B5EF4-FFF2-40B4-BE49-F238E27FC236}">
                <a16:creationId xmlns:a16="http://schemas.microsoft.com/office/drawing/2014/main" id="{A77FABA8-143F-15CA-C31C-72660738B3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4496" y="443878"/>
            <a:ext cx="5471160" cy="3679355"/>
          </a:xfrm>
          <a:prstGeom prst="rect">
            <a:avLst/>
          </a:prstGeom>
        </p:spPr>
      </p:pic>
      <p:sp>
        <p:nvSpPr>
          <p:cNvPr id="19" name="sketchy line">
            <a:extLst>
              <a:ext uri="{FF2B5EF4-FFF2-40B4-BE49-F238E27FC236}">
                <a16:creationId xmlns:a16="http://schemas.microsoft.com/office/drawing/2014/main" id="{35D99776-4B38-47DF-A302-11AD9AF87A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37304" y="529256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EFDDCF8-00A8-39FA-A355-7A60EA0349C4}"/>
              </a:ext>
            </a:extLst>
          </p:cNvPr>
          <p:cNvSpPr txBox="1"/>
          <p:nvPr/>
        </p:nvSpPr>
        <p:spPr>
          <a:xfrm>
            <a:off x="5301996" y="4440365"/>
            <a:ext cx="6214871" cy="1973757"/>
          </a:xfrm>
          <a:prstGeom prst="rect">
            <a:avLst/>
          </a:prstGeom>
        </p:spPr>
        <p:txBody>
          <a:bodyPr vert="horz" lIns="91440" tIns="45720" rIns="91440" bIns="45720" rtlCol="0" anchor="ctr">
            <a:noAutofit/>
          </a:bodyPr>
          <a:lstStyle/>
          <a:p>
            <a:pPr>
              <a:lnSpc>
                <a:spcPct val="90000"/>
              </a:lnSpc>
              <a:spcAft>
                <a:spcPts val="600"/>
              </a:spcAft>
            </a:pPr>
            <a:r>
              <a:rPr lang="en-US" sz="2000" dirty="0"/>
              <a:t>Test tiles – match your form/texture/clay body</a:t>
            </a:r>
          </a:p>
          <a:p>
            <a:pPr>
              <a:lnSpc>
                <a:spcPct val="90000"/>
              </a:lnSpc>
              <a:spcAft>
                <a:spcPts val="600"/>
              </a:spcAft>
            </a:pPr>
            <a:r>
              <a:rPr lang="en-US" sz="2000" dirty="0"/>
              <a:t>Horizontal format – no glaze melt</a:t>
            </a:r>
          </a:p>
          <a:p>
            <a:pPr>
              <a:lnSpc>
                <a:spcPct val="90000"/>
              </a:lnSpc>
              <a:spcAft>
                <a:spcPts val="600"/>
              </a:spcAft>
            </a:pPr>
            <a:r>
              <a:rPr lang="en-US" sz="2000" dirty="0"/>
              <a:t>Application variety – 1, 2, 3 + layers</a:t>
            </a:r>
          </a:p>
          <a:p>
            <a:pPr>
              <a:lnSpc>
                <a:spcPct val="90000"/>
              </a:lnSpc>
              <a:spcAft>
                <a:spcPts val="600"/>
              </a:spcAft>
            </a:pPr>
            <a:r>
              <a:rPr lang="en-US" sz="2000" dirty="0"/>
              <a:t>Documentation – photograph &amp; note in journal</a:t>
            </a:r>
          </a:p>
        </p:txBody>
      </p:sp>
    </p:spTree>
    <p:extLst>
      <p:ext uri="{BB962C8B-B14F-4D97-AF65-F5344CB8AC3E}">
        <p14:creationId xmlns:p14="http://schemas.microsoft.com/office/powerpoint/2010/main" val="16543750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7C9BE72A-4F97-4FA0-AF09-2C65D071CF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0D578AD-63E3-C7DD-0DAF-E306B61AD058}"/>
              </a:ext>
            </a:extLst>
          </p:cNvPr>
          <p:cNvSpPr>
            <a:spLocks noGrp="1"/>
          </p:cNvSpPr>
          <p:nvPr>
            <p:ph type="title"/>
          </p:nvPr>
        </p:nvSpPr>
        <p:spPr>
          <a:xfrm>
            <a:off x="841248" y="4072047"/>
            <a:ext cx="10506456" cy="1130994"/>
          </a:xfrm>
        </p:spPr>
        <p:txBody>
          <a:bodyPr vert="horz" lIns="91440" tIns="45720" rIns="91440" bIns="45720" rtlCol="0" anchor="b">
            <a:normAutofit/>
          </a:bodyPr>
          <a:lstStyle/>
          <a:p>
            <a:pPr algn="ctr"/>
            <a:r>
              <a:rPr lang="en-US" sz="3500" kern="1200" dirty="0">
                <a:solidFill>
                  <a:schemeClr val="tx1"/>
                </a:solidFill>
                <a:hlinkClick r:id="rId2"/>
              </a:rPr>
              <a:t>Anton Reijnders</a:t>
            </a:r>
            <a:endParaRPr lang="en-US" sz="3500" kern="1200" dirty="0">
              <a:solidFill>
                <a:schemeClr val="tx1"/>
              </a:solidFill>
            </a:endParaRPr>
          </a:p>
        </p:txBody>
      </p:sp>
      <p:sp>
        <p:nvSpPr>
          <p:cNvPr id="14" name="TextBox 13">
            <a:extLst>
              <a:ext uri="{FF2B5EF4-FFF2-40B4-BE49-F238E27FC236}">
                <a16:creationId xmlns:a16="http://schemas.microsoft.com/office/drawing/2014/main" id="{0E99B52A-F958-3024-C6D0-DA503E4C4311}"/>
              </a:ext>
            </a:extLst>
          </p:cNvPr>
          <p:cNvSpPr txBox="1"/>
          <p:nvPr/>
        </p:nvSpPr>
        <p:spPr>
          <a:xfrm>
            <a:off x="841248" y="5374756"/>
            <a:ext cx="10506456" cy="752188"/>
          </a:xfrm>
          <a:prstGeom prst="rect">
            <a:avLst/>
          </a:prstGeom>
        </p:spPr>
        <p:txBody>
          <a:bodyPr vert="horz" lIns="91440" tIns="45720" rIns="91440" bIns="45720" rtlCol="0">
            <a:normAutofit/>
          </a:bodyPr>
          <a:lstStyle/>
          <a:p>
            <a:pPr algn="ctr">
              <a:lnSpc>
                <a:spcPct val="90000"/>
              </a:lnSpc>
              <a:spcBef>
                <a:spcPts val="1000"/>
              </a:spcBef>
            </a:pPr>
            <a:r>
              <a:rPr lang="en-US" sz="2400" kern="1200" dirty="0">
                <a:solidFill>
                  <a:schemeClr val="tx1"/>
                </a:solidFill>
                <a:latin typeface="+mn-lt"/>
                <a:ea typeface="+mn-ea"/>
                <a:cs typeface="+mn-cs"/>
              </a:rPr>
              <a:t>2006-2010  fired clay, terra sigillata, tea cloth, glaze, rubber band, canvas</a:t>
            </a:r>
          </a:p>
        </p:txBody>
      </p:sp>
      <p:pic>
        <p:nvPicPr>
          <p:cNvPr id="11" name="Picture 10">
            <a:extLst>
              <a:ext uri="{FF2B5EF4-FFF2-40B4-BE49-F238E27FC236}">
                <a16:creationId xmlns:a16="http://schemas.microsoft.com/office/drawing/2014/main" id="{43F8E0BD-BFE4-5E3E-A90B-4E74B58876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203682" y="181113"/>
            <a:ext cx="3797398" cy="3717071"/>
          </a:xfrm>
          <a:prstGeom prst="rect">
            <a:avLst/>
          </a:prstGeom>
        </p:spPr>
      </p:pic>
      <p:pic>
        <p:nvPicPr>
          <p:cNvPr id="16" name="Picture 15">
            <a:extLst>
              <a:ext uri="{FF2B5EF4-FFF2-40B4-BE49-F238E27FC236}">
                <a16:creationId xmlns:a16="http://schemas.microsoft.com/office/drawing/2014/main" id="{C49EF837-FE00-97E1-D7FA-8B28F995E85F}"/>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193167" y="181113"/>
            <a:ext cx="3815005" cy="3717071"/>
          </a:xfrm>
          <a:prstGeom prst="rect">
            <a:avLst/>
          </a:prstGeom>
        </p:spPr>
      </p:pic>
      <p:pic>
        <p:nvPicPr>
          <p:cNvPr id="21" name="Picture 20">
            <a:extLst>
              <a:ext uri="{FF2B5EF4-FFF2-40B4-BE49-F238E27FC236}">
                <a16:creationId xmlns:a16="http://schemas.microsoft.com/office/drawing/2014/main" id="{20648A35-61C2-68BF-FF82-75D6466E955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190920" y="181113"/>
            <a:ext cx="3799289" cy="3717071"/>
          </a:xfrm>
          <a:prstGeom prst="rect">
            <a:avLst/>
          </a:prstGeom>
        </p:spPr>
      </p:pic>
    </p:spTree>
    <p:extLst>
      <p:ext uri="{BB962C8B-B14F-4D97-AF65-F5344CB8AC3E}">
        <p14:creationId xmlns:p14="http://schemas.microsoft.com/office/powerpoint/2010/main" val="107297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C9BE72A-4F97-4FA0-AF09-2C65D071CF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DBBEF44-8B23-62A8-7FB0-E5963A18EF5B}"/>
              </a:ext>
            </a:extLst>
          </p:cNvPr>
          <p:cNvPicPr preferRelativeResize="0">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0091" y="361028"/>
            <a:ext cx="3975533" cy="6135944"/>
          </a:xfrm>
          <a:prstGeom prst="rect">
            <a:avLst/>
          </a:prstGeom>
        </p:spPr>
      </p:pic>
      <p:pic>
        <p:nvPicPr>
          <p:cNvPr id="6" name="Picture 5">
            <a:extLst>
              <a:ext uri="{FF2B5EF4-FFF2-40B4-BE49-F238E27FC236}">
                <a16:creationId xmlns:a16="http://schemas.microsoft.com/office/drawing/2014/main" id="{7E510905-F822-04E2-D64D-FB75B79010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75716" y="1094674"/>
            <a:ext cx="6082145" cy="1998921"/>
          </a:xfrm>
          <a:prstGeom prst="rect">
            <a:avLst/>
          </a:prstGeom>
        </p:spPr>
      </p:pic>
      <p:sp>
        <p:nvSpPr>
          <p:cNvPr id="5" name="TextBox 4">
            <a:extLst>
              <a:ext uri="{FF2B5EF4-FFF2-40B4-BE49-F238E27FC236}">
                <a16:creationId xmlns:a16="http://schemas.microsoft.com/office/drawing/2014/main" id="{579B89EE-72FE-C285-C826-865977C0E886}"/>
              </a:ext>
            </a:extLst>
          </p:cNvPr>
          <p:cNvSpPr txBox="1"/>
          <p:nvPr/>
        </p:nvSpPr>
        <p:spPr>
          <a:xfrm>
            <a:off x="4932865" y="3357651"/>
            <a:ext cx="6233856" cy="3139321"/>
          </a:xfrm>
          <a:prstGeom prst="rect">
            <a:avLst/>
          </a:prstGeom>
          <a:noFill/>
        </p:spPr>
        <p:txBody>
          <a:bodyPr wrap="square" rtlCol="0">
            <a:spAutoFit/>
          </a:bodyPr>
          <a:lstStyle/>
          <a:p>
            <a:r>
              <a:rPr lang="en-US" dirty="0"/>
              <a:t>Anton </a:t>
            </a:r>
            <a:r>
              <a:rPr lang="en-US" dirty="0" err="1"/>
              <a:t>Reijnders</a:t>
            </a:r>
            <a:r>
              <a:rPr lang="en-US" dirty="0"/>
              <a:t> (NL) </a:t>
            </a:r>
            <a:r>
              <a:rPr lang="en-US" i="1" dirty="0"/>
              <a:t>Because a medium mediates intrinsic meaning and assumptions we somehow have to deal with whether we like it or not. Probably because ceramics is a medium with a l </a:t>
            </a:r>
            <a:r>
              <a:rPr lang="en-US" i="1" dirty="0" err="1"/>
              <a:t>ong</a:t>
            </a:r>
            <a:r>
              <a:rPr lang="en-US" i="1" dirty="0"/>
              <a:t> history, it brings with it a wide range of meanings and assumptions like: </a:t>
            </a:r>
          </a:p>
          <a:p>
            <a:r>
              <a:rPr lang="en-US" i="1" dirty="0"/>
              <a:t>dirt, earth, affordable, low-status, hygienic, domestic, durable, non-heroic, sensual, responsive, fixed, identity-less, craft, hobby, high-tech, pleasing, precious, mass-produced. It is this large and partly conflicting range of meanings and assumptions that makes ceramics as an artistic medium so interesting.</a:t>
            </a:r>
          </a:p>
        </p:txBody>
      </p:sp>
    </p:spTree>
    <p:extLst>
      <p:ext uri="{BB962C8B-B14F-4D97-AF65-F5344CB8AC3E}">
        <p14:creationId xmlns:p14="http://schemas.microsoft.com/office/powerpoint/2010/main" val="30521803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vase with a design on it&#10;&#10;Description automatically generated">
            <a:extLst>
              <a:ext uri="{FF2B5EF4-FFF2-40B4-BE49-F238E27FC236}">
                <a16:creationId xmlns:a16="http://schemas.microsoft.com/office/drawing/2014/main" id="{ACDE4874-D62A-74A7-425E-2629977FB52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14825" y="12580"/>
            <a:ext cx="4418710" cy="6785403"/>
          </a:xfrm>
          <a:prstGeom prst="rect">
            <a:avLst/>
          </a:prstGeom>
        </p:spPr>
      </p:pic>
      <p:sp>
        <p:nvSpPr>
          <p:cNvPr id="9" name="TextBox 8">
            <a:extLst>
              <a:ext uri="{FF2B5EF4-FFF2-40B4-BE49-F238E27FC236}">
                <a16:creationId xmlns:a16="http://schemas.microsoft.com/office/drawing/2014/main" id="{E0AEAC53-798F-EE51-EA75-4D0C58908BEC}"/>
              </a:ext>
            </a:extLst>
          </p:cNvPr>
          <p:cNvSpPr txBox="1"/>
          <p:nvPr/>
        </p:nvSpPr>
        <p:spPr>
          <a:xfrm>
            <a:off x="8733535" y="3328337"/>
            <a:ext cx="2296415" cy="2585323"/>
          </a:xfrm>
          <a:prstGeom prst="rect">
            <a:avLst/>
          </a:prstGeom>
          <a:noFill/>
        </p:spPr>
        <p:txBody>
          <a:bodyPr wrap="square" rtlCol="0">
            <a:spAutoFit/>
          </a:bodyPr>
          <a:lstStyle/>
          <a:p>
            <a:pPr algn="l"/>
            <a:r>
              <a:rPr lang="en-AU" b="0" i="0" dirty="0" err="1">
                <a:solidFill>
                  <a:srgbClr val="666666"/>
                </a:solidFill>
                <a:effectLst/>
                <a:latin typeface="proxima-nova"/>
              </a:rPr>
              <a:t>Qinghua</a:t>
            </a:r>
            <a:r>
              <a:rPr lang="en-AU" b="0" i="0" dirty="0">
                <a:solidFill>
                  <a:srgbClr val="666666"/>
                </a:solidFill>
                <a:effectLst/>
                <a:latin typeface="proxima-nova"/>
              </a:rPr>
              <a:t> Series, 2018 thrown Australian </a:t>
            </a:r>
            <a:r>
              <a:rPr lang="en-AU" b="0" i="0" dirty="0" err="1">
                <a:solidFill>
                  <a:srgbClr val="666666"/>
                </a:solidFill>
                <a:effectLst/>
                <a:latin typeface="proxima-nova"/>
              </a:rPr>
              <a:t>porcellaneous</a:t>
            </a:r>
            <a:r>
              <a:rPr lang="en-AU" b="0" i="0" dirty="0">
                <a:solidFill>
                  <a:srgbClr val="666666"/>
                </a:solidFill>
                <a:effectLst/>
                <a:latin typeface="proxima-nova"/>
              </a:rPr>
              <a:t> stoneware, Ernabella terra sigillata, </a:t>
            </a:r>
            <a:r>
              <a:rPr lang="en-AU" b="0" i="0" dirty="0" err="1">
                <a:solidFill>
                  <a:srgbClr val="666666"/>
                </a:solidFill>
                <a:effectLst/>
                <a:latin typeface="proxima-nova"/>
              </a:rPr>
              <a:t>Qinghua</a:t>
            </a:r>
            <a:r>
              <a:rPr lang="en-AU" b="0" i="0" dirty="0">
                <a:solidFill>
                  <a:srgbClr val="666666"/>
                </a:solidFill>
                <a:effectLst/>
                <a:latin typeface="proxima-nova"/>
              </a:rPr>
              <a:t> underglaze decals, blue underglaze, sgraffito, clear glaze</a:t>
            </a:r>
            <a:r>
              <a:rPr lang="en-AU" dirty="0">
                <a:solidFill>
                  <a:srgbClr val="666666"/>
                </a:solidFill>
                <a:latin typeface="proxima-nova"/>
              </a:rPr>
              <a:t>, h. </a:t>
            </a:r>
            <a:r>
              <a:rPr lang="en-AU" b="0" i="0" dirty="0">
                <a:solidFill>
                  <a:srgbClr val="666666"/>
                </a:solidFill>
                <a:effectLst/>
                <a:latin typeface="proxima-nova"/>
              </a:rPr>
              <a:t>53 d. 23cm</a:t>
            </a:r>
          </a:p>
        </p:txBody>
      </p:sp>
      <p:sp>
        <p:nvSpPr>
          <p:cNvPr id="10" name="TextBox 9">
            <a:extLst>
              <a:ext uri="{FF2B5EF4-FFF2-40B4-BE49-F238E27FC236}">
                <a16:creationId xmlns:a16="http://schemas.microsoft.com/office/drawing/2014/main" id="{CD9B3E2E-A879-3478-9993-07333D55680C}"/>
              </a:ext>
            </a:extLst>
          </p:cNvPr>
          <p:cNvSpPr txBox="1"/>
          <p:nvPr/>
        </p:nvSpPr>
        <p:spPr>
          <a:xfrm>
            <a:off x="1343026" y="896902"/>
            <a:ext cx="3967604" cy="5016758"/>
          </a:xfrm>
          <a:prstGeom prst="rect">
            <a:avLst/>
          </a:prstGeom>
          <a:noFill/>
        </p:spPr>
        <p:txBody>
          <a:bodyPr wrap="square" rtlCol="0">
            <a:spAutoFit/>
          </a:bodyPr>
          <a:lstStyle/>
          <a:p>
            <a:r>
              <a:rPr lang="en-AU" sz="2000" b="1" dirty="0">
                <a:solidFill>
                  <a:srgbClr val="AAAAAA"/>
                </a:solidFill>
                <a:effectLst/>
              </a:rPr>
              <a:t>Janet De Boos, AUS</a:t>
            </a:r>
            <a:endParaRPr lang="en-AU" sz="2000" b="0" dirty="0">
              <a:solidFill>
                <a:srgbClr val="AAAAAA"/>
              </a:solidFill>
              <a:effectLst/>
            </a:endParaRPr>
          </a:p>
          <a:p>
            <a:r>
              <a:rPr lang="en-AU" sz="2000" b="1" i="1" dirty="0">
                <a:solidFill>
                  <a:srgbClr val="AAAAAA"/>
                </a:solidFill>
                <a:effectLst/>
              </a:rPr>
              <a:t>…enjoy(s) using iconic imagery from the high point of Chinese porcelain decoration (Qing over glaze), colour &amp; line from the deserts of Australia (Ernabella terra sigillata, Australian flora) and that most ancient of techniques from the ceramics lexicon (sgraffito or ‘scratching’) to create my hybrid pottery works that are both contemporary and timeless, culturally specific and yet borderless. </a:t>
            </a:r>
          </a:p>
          <a:p>
            <a:endParaRPr lang="en-US" sz="2000" dirty="0"/>
          </a:p>
        </p:txBody>
      </p:sp>
    </p:spTree>
    <p:extLst>
      <p:ext uri="{BB962C8B-B14F-4D97-AF65-F5344CB8AC3E}">
        <p14:creationId xmlns:p14="http://schemas.microsoft.com/office/powerpoint/2010/main" val="29211528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pot&#10;&#10;Description automatically generated">
            <a:extLst>
              <a:ext uri="{FF2B5EF4-FFF2-40B4-BE49-F238E27FC236}">
                <a16:creationId xmlns:a16="http://schemas.microsoft.com/office/drawing/2014/main" id="{87AC691A-83A6-C56E-F9B2-7DE89D19DDA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1D1B75B-6EDF-E373-C30B-1FA4DB908282}"/>
              </a:ext>
            </a:extLst>
          </p:cNvPr>
          <p:cNvSpPr txBox="1"/>
          <p:nvPr/>
        </p:nvSpPr>
        <p:spPr>
          <a:xfrm>
            <a:off x="1685365" y="1577788"/>
            <a:ext cx="4410635" cy="646331"/>
          </a:xfrm>
          <a:prstGeom prst="rect">
            <a:avLst/>
          </a:prstGeom>
          <a:noFill/>
        </p:spPr>
        <p:txBody>
          <a:bodyPr wrap="square" rtlCol="0">
            <a:spAutoFit/>
          </a:bodyPr>
          <a:lstStyle/>
          <a:p>
            <a:r>
              <a:rPr lang="en-US" dirty="0">
                <a:solidFill>
                  <a:schemeClr val="bg1"/>
                </a:solidFill>
              </a:rPr>
              <a:t>Image: Janet De Boos, road into </a:t>
            </a:r>
            <a:r>
              <a:rPr lang="en-US" dirty="0" err="1">
                <a:solidFill>
                  <a:schemeClr val="bg1"/>
                </a:solidFill>
              </a:rPr>
              <a:t>Ernabella</a:t>
            </a:r>
            <a:r>
              <a:rPr lang="en-US" dirty="0">
                <a:solidFill>
                  <a:schemeClr val="bg1"/>
                </a:solidFill>
              </a:rPr>
              <a:t>, South Australia </a:t>
            </a:r>
          </a:p>
        </p:txBody>
      </p:sp>
    </p:spTree>
    <p:extLst>
      <p:ext uri="{BB962C8B-B14F-4D97-AF65-F5344CB8AC3E}">
        <p14:creationId xmlns:p14="http://schemas.microsoft.com/office/powerpoint/2010/main" val="3237876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F1D496-0F10-7293-73F5-AF7604C7C4E5}"/>
              </a:ext>
            </a:extLst>
          </p:cNvPr>
          <p:cNvSpPr>
            <a:spLocks noGrp="1"/>
          </p:cNvSpPr>
          <p:nvPr>
            <p:ph type="title"/>
          </p:nvPr>
        </p:nvSpPr>
        <p:spPr>
          <a:xfrm>
            <a:off x="4196497" y="565737"/>
            <a:ext cx="7802998" cy="1101140"/>
          </a:xfrm>
        </p:spPr>
        <p:txBody>
          <a:bodyPr vert="horz" lIns="91440" tIns="45720" rIns="91440" bIns="45720" rtlCol="0" anchor="b">
            <a:normAutofit/>
          </a:bodyPr>
          <a:lstStyle/>
          <a:p>
            <a:r>
              <a:rPr lang="en-US" sz="2200" dirty="0"/>
              <a:t>What is terra sigillata? </a:t>
            </a:r>
            <a:br>
              <a:rPr lang="en-US" sz="2200" dirty="0"/>
            </a:br>
            <a:r>
              <a:rPr lang="en-US" sz="3700" dirty="0"/>
              <a:t>Creativity, Uniqueness, Nerve &amp; Talent: </a:t>
            </a:r>
          </a:p>
        </p:txBody>
      </p:sp>
      <p:sp>
        <p:nvSpPr>
          <p:cNvPr id="3" name="TextBox 2">
            <a:extLst>
              <a:ext uri="{FF2B5EF4-FFF2-40B4-BE49-F238E27FC236}">
                <a16:creationId xmlns:a16="http://schemas.microsoft.com/office/drawing/2014/main" id="{40519E87-1D79-A499-BC49-D117098D427A}"/>
              </a:ext>
            </a:extLst>
          </p:cNvPr>
          <p:cNvSpPr txBox="1"/>
          <p:nvPr/>
        </p:nvSpPr>
        <p:spPr>
          <a:xfrm>
            <a:off x="4553732" y="1666878"/>
            <a:ext cx="6798541" cy="4749964"/>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000" dirty="0"/>
              <a:t>Single clay sources – each clay body is distinctive, refined surface to you forms</a:t>
            </a:r>
          </a:p>
          <a:p>
            <a:pPr indent="-228600">
              <a:lnSpc>
                <a:spcPct val="90000"/>
              </a:lnSpc>
              <a:spcAft>
                <a:spcPts val="600"/>
              </a:spcAft>
              <a:buFont typeface="Arial" panose="020B0604020202020204" pitchFamily="34" charset="0"/>
              <a:buChar char="•"/>
            </a:pPr>
            <a:r>
              <a:rPr lang="en-US" sz="2000" dirty="0"/>
              <a:t>Versatility of firing temperatures</a:t>
            </a:r>
          </a:p>
          <a:p>
            <a:pPr indent="-228600">
              <a:lnSpc>
                <a:spcPct val="90000"/>
              </a:lnSpc>
              <a:spcAft>
                <a:spcPts val="600"/>
              </a:spcAft>
              <a:buFont typeface="Arial" panose="020B0604020202020204" pitchFamily="34" charset="0"/>
              <a:buChar char="•"/>
            </a:pPr>
            <a:r>
              <a:rPr lang="en-US" sz="2000" dirty="0"/>
              <a:t>Potential to combine with other ceramic surface treatments</a:t>
            </a:r>
          </a:p>
          <a:p>
            <a:pPr indent="-228600">
              <a:lnSpc>
                <a:spcPct val="90000"/>
              </a:lnSpc>
              <a:spcAft>
                <a:spcPts val="600"/>
              </a:spcAft>
              <a:buFont typeface="Arial" panose="020B0604020202020204" pitchFamily="34" charset="0"/>
              <a:buChar char="•"/>
            </a:pPr>
            <a:r>
              <a:rPr lang="en-US" sz="2000" dirty="0"/>
              <a:t>Direct application and immediate result /response</a:t>
            </a:r>
          </a:p>
          <a:p>
            <a:pPr indent="-228600">
              <a:lnSpc>
                <a:spcPct val="90000"/>
              </a:lnSpc>
              <a:spcAft>
                <a:spcPts val="600"/>
              </a:spcAft>
              <a:buFont typeface="Arial" panose="020B0604020202020204" pitchFamily="34" charset="0"/>
              <a:buChar char="•"/>
            </a:pPr>
            <a:r>
              <a:rPr lang="en-US" sz="2000" dirty="0"/>
              <a:t>Satin/way sheen to surface with or without burnishing. </a:t>
            </a:r>
          </a:p>
          <a:p>
            <a:pPr indent="-228600">
              <a:lnSpc>
                <a:spcPct val="90000"/>
              </a:lnSpc>
              <a:spcAft>
                <a:spcPts val="600"/>
              </a:spcAft>
              <a:buFont typeface="Arial" panose="020B0604020202020204" pitchFamily="34" charset="0"/>
              <a:buChar char="•"/>
            </a:pPr>
            <a:endParaRPr lang="en-US" sz="2000" dirty="0"/>
          </a:p>
          <a:p>
            <a:pPr>
              <a:lnSpc>
                <a:spcPct val="90000"/>
              </a:lnSpc>
              <a:spcAft>
                <a:spcPts val="600"/>
              </a:spcAft>
            </a:pPr>
            <a:r>
              <a:rPr lang="en-US" sz="2000" dirty="0"/>
              <a:t>Robyn’s love affair with sig</a:t>
            </a:r>
          </a:p>
          <a:p>
            <a:pPr indent="-228600">
              <a:lnSpc>
                <a:spcPct val="90000"/>
              </a:lnSpc>
              <a:spcAft>
                <a:spcPts val="600"/>
              </a:spcAft>
              <a:buFont typeface="Arial" panose="020B0604020202020204" pitchFamily="34" charset="0"/>
              <a:buChar char="•"/>
            </a:pPr>
            <a:r>
              <a:rPr lang="en-US" sz="2000" dirty="0"/>
              <a:t>For lovers of the </a:t>
            </a:r>
            <a:r>
              <a:rPr lang="en-US" sz="2000" dirty="0" err="1"/>
              <a:t>leatherhard</a:t>
            </a:r>
            <a:r>
              <a:rPr lang="en-US" sz="2000" dirty="0"/>
              <a:t> stage</a:t>
            </a:r>
          </a:p>
          <a:p>
            <a:pPr indent="-228600">
              <a:lnSpc>
                <a:spcPct val="90000"/>
              </a:lnSpc>
              <a:spcAft>
                <a:spcPts val="600"/>
              </a:spcAft>
              <a:buFont typeface="Arial" panose="020B0604020202020204" pitchFamily="34" charset="0"/>
              <a:buChar char="•"/>
            </a:pPr>
            <a:r>
              <a:rPr lang="en-US" sz="2000" dirty="0"/>
              <a:t>Skin-like finish</a:t>
            </a:r>
          </a:p>
          <a:p>
            <a:pPr indent="-228600">
              <a:lnSpc>
                <a:spcPct val="90000"/>
              </a:lnSpc>
              <a:spcAft>
                <a:spcPts val="600"/>
              </a:spcAft>
              <a:buFont typeface="Arial" panose="020B0604020202020204" pitchFamily="34" charset="0"/>
              <a:buChar char="•"/>
            </a:pPr>
            <a:r>
              <a:rPr lang="en-US" sz="2000" dirty="0"/>
              <a:t>In the round forms without a glaze foot/ring</a:t>
            </a:r>
          </a:p>
          <a:p>
            <a:pPr indent="-228600">
              <a:lnSpc>
                <a:spcPct val="90000"/>
              </a:lnSpc>
              <a:spcAft>
                <a:spcPts val="600"/>
              </a:spcAft>
              <a:buFont typeface="Arial" panose="020B0604020202020204" pitchFamily="34" charset="0"/>
              <a:buChar char="•"/>
            </a:pPr>
            <a:r>
              <a:rPr lang="en-US" sz="2000" dirty="0"/>
              <a:t>Retains &amp; highlights making marks</a:t>
            </a:r>
          </a:p>
          <a:p>
            <a:pPr indent="-228600">
              <a:lnSpc>
                <a:spcPct val="90000"/>
              </a:lnSpc>
              <a:spcAft>
                <a:spcPts val="600"/>
              </a:spcAft>
              <a:buFont typeface="Arial" panose="020B0604020202020204" pitchFamily="34" charset="0"/>
              <a:buChar char="•"/>
            </a:pPr>
            <a:r>
              <a:rPr lang="en-US" sz="2000" dirty="0"/>
              <a:t>Versatile</a:t>
            </a:r>
          </a:p>
        </p:txBody>
      </p:sp>
      <p:pic>
        <p:nvPicPr>
          <p:cNvPr id="5" name="Picture 4" descr="A white and yellow sculpture&#10;&#10;Description automatically generated">
            <a:extLst>
              <a:ext uri="{FF2B5EF4-FFF2-40B4-BE49-F238E27FC236}">
                <a16:creationId xmlns:a16="http://schemas.microsoft.com/office/drawing/2014/main" id="{24EEE98F-4229-3696-2BBD-3E6593477FF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44022" y="332534"/>
            <a:ext cx="3373032" cy="5453992"/>
          </a:xfrm>
          <a:prstGeom prst="rect">
            <a:avLst/>
          </a:prstGeom>
          <a:effectLst/>
        </p:spPr>
      </p:pic>
      <p:sp>
        <p:nvSpPr>
          <p:cNvPr id="4" name="TextBox 3">
            <a:extLst>
              <a:ext uri="{FF2B5EF4-FFF2-40B4-BE49-F238E27FC236}">
                <a16:creationId xmlns:a16="http://schemas.microsoft.com/office/drawing/2014/main" id="{BE80B37A-56DA-CB45-CE11-6B2B6B4873B4}"/>
              </a:ext>
            </a:extLst>
          </p:cNvPr>
          <p:cNvSpPr txBox="1"/>
          <p:nvPr/>
        </p:nvSpPr>
        <p:spPr>
          <a:xfrm>
            <a:off x="280384" y="5786526"/>
            <a:ext cx="3626126" cy="830997"/>
          </a:xfrm>
          <a:prstGeom prst="rect">
            <a:avLst/>
          </a:prstGeom>
          <a:noFill/>
        </p:spPr>
        <p:txBody>
          <a:bodyPr wrap="square" rtlCol="0">
            <a:spAutoFit/>
          </a:bodyPr>
          <a:lstStyle/>
          <a:p>
            <a:pPr algn="ctr"/>
            <a:r>
              <a:rPr lang="en-AU" sz="1200" i="1" dirty="0"/>
              <a:t>How to hold, how to carry and how to care, 2023, </a:t>
            </a:r>
            <a:r>
              <a:rPr lang="en-AU" sz="1200" dirty="0"/>
              <a:t>range of hand formed clays, terra sigillata, ceramic stain, hand-woven t-shirts,  tea towels &amp; pillowcases, h. 60 w. 36 d. 22 cm </a:t>
            </a:r>
          </a:p>
        </p:txBody>
      </p:sp>
    </p:spTree>
    <p:extLst>
      <p:ext uri="{BB962C8B-B14F-4D97-AF65-F5344CB8AC3E}">
        <p14:creationId xmlns:p14="http://schemas.microsoft.com/office/powerpoint/2010/main" val="4131527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lose up of a brown object&#10;&#10;AI-generated content may be incorrect.">
            <a:extLst>
              <a:ext uri="{FF2B5EF4-FFF2-40B4-BE49-F238E27FC236}">
                <a16:creationId xmlns:a16="http://schemas.microsoft.com/office/drawing/2014/main" id="{3A2900FA-8177-F581-0963-0C689A3203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69200" y="977223"/>
            <a:ext cx="3453600" cy="4604800"/>
          </a:xfrm>
          <a:prstGeom prst="rect">
            <a:avLst/>
          </a:prstGeom>
        </p:spPr>
      </p:pic>
      <p:cxnSp>
        <p:nvCxnSpPr>
          <p:cNvPr id="14" name="Straight Connector 13">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Picture 4" descr="A person holding a bag of peanuts&#10;&#10;AI-generated content may be incorrect.">
            <a:extLst>
              <a:ext uri="{FF2B5EF4-FFF2-40B4-BE49-F238E27FC236}">
                <a16:creationId xmlns:a16="http://schemas.microsoft.com/office/drawing/2014/main" id="{F621502E-8A81-8E46-2A59-966C791EB7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6265" y="2252833"/>
            <a:ext cx="3537345" cy="2352334"/>
          </a:xfrm>
          <a:prstGeom prst="rect">
            <a:avLst/>
          </a:prstGeom>
        </p:spPr>
      </p:pic>
      <p:cxnSp>
        <p:nvCxnSpPr>
          <p:cNvPr id="16" name="Straight Connector 15">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9" name="Picture 8" descr="A small brown object with holes&#10;&#10;AI-generated content may be incorrect.">
            <a:extLst>
              <a:ext uri="{FF2B5EF4-FFF2-40B4-BE49-F238E27FC236}">
                <a16:creationId xmlns:a16="http://schemas.microsoft.com/office/drawing/2014/main" id="{125F6DE5-AF6B-CB38-8341-6A0EBAF72D84}"/>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169041" y="1432305"/>
            <a:ext cx="3879518" cy="3810667"/>
          </a:xfrm>
          <a:prstGeom prst="rect">
            <a:avLst/>
          </a:prstGeom>
        </p:spPr>
      </p:pic>
      <p:sp>
        <p:nvSpPr>
          <p:cNvPr id="11" name="TextBox 10">
            <a:extLst>
              <a:ext uri="{FF2B5EF4-FFF2-40B4-BE49-F238E27FC236}">
                <a16:creationId xmlns:a16="http://schemas.microsoft.com/office/drawing/2014/main" id="{D7663BCD-2C7F-235E-06EF-9B195B9C01F8}"/>
              </a:ext>
            </a:extLst>
          </p:cNvPr>
          <p:cNvSpPr txBox="1"/>
          <p:nvPr/>
        </p:nvSpPr>
        <p:spPr>
          <a:xfrm>
            <a:off x="1226885" y="5880777"/>
            <a:ext cx="9457148" cy="369332"/>
          </a:xfrm>
          <a:prstGeom prst="rect">
            <a:avLst/>
          </a:prstGeom>
          <a:noFill/>
        </p:spPr>
        <p:txBody>
          <a:bodyPr wrap="square">
            <a:spAutoFit/>
          </a:bodyPr>
          <a:lstStyle/>
          <a:p>
            <a:pPr algn="ctr"/>
            <a:r>
              <a:rPr lang="en-US" dirty="0"/>
              <a:t>Farewell  Song : </a:t>
            </a:r>
            <a:r>
              <a:rPr lang="en-US" dirty="0">
                <a:hlinkClick r:id="rId5"/>
              </a:rPr>
              <a:t>Feels like We Only Go Backward</a:t>
            </a:r>
            <a:r>
              <a:rPr lang="en-US" dirty="0"/>
              <a:t>, 2012, </a:t>
            </a:r>
            <a:r>
              <a:rPr lang="en-US"/>
              <a:t>Tame Impala, West Australian </a:t>
            </a:r>
            <a:endParaRPr lang="en-US" dirty="0"/>
          </a:p>
        </p:txBody>
      </p:sp>
    </p:spTree>
    <p:extLst>
      <p:ext uri="{BB962C8B-B14F-4D97-AF65-F5344CB8AC3E}">
        <p14:creationId xmlns:p14="http://schemas.microsoft.com/office/powerpoint/2010/main" val="1164167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F1D496-0F10-7293-73F5-AF7604C7C4E5}"/>
              </a:ext>
            </a:extLst>
          </p:cNvPr>
          <p:cNvSpPr>
            <a:spLocks noGrp="1"/>
          </p:cNvSpPr>
          <p:nvPr>
            <p:ph type="title"/>
          </p:nvPr>
        </p:nvSpPr>
        <p:spPr>
          <a:xfrm>
            <a:off x="186780" y="4544570"/>
            <a:ext cx="3788684" cy="1703830"/>
          </a:xfrm>
        </p:spPr>
        <p:txBody>
          <a:bodyPr vert="horz" lIns="91440" tIns="45720" rIns="91440" bIns="45720" rtlCol="0" anchor="ctr">
            <a:normAutofit/>
          </a:bodyPr>
          <a:lstStyle/>
          <a:p>
            <a:r>
              <a:rPr lang="en-US" sz="2000" kern="1200" dirty="0">
                <a:solidFill>
                  <a:schemeClr val="tx1"/>
                </a:solidFill>
                <a:latin typeface="+mj-lt"/>
                <a:ea typeface="+mj-ea"/>
                <a:cs typeface="+mj-cs"/>
              </a:rPr>
              <a:t>What is terra sigillata? </a:t>
            </a:r>
            <a:br>
              <a:rPr lang="en-US" sz="2000" kern="1200" dirty="0">
                <a:solidFill>
                  <a:schemeClr val="tx1"/>
                </a:solidFill>
                <a:latin typeface="+mj-lt"/>
                <a:ea typeface="+mj-ea"/>
                <a:cs typeface="+mj-cs"/>
              </a:rPr>
            </a:br>
            <a:r>
              <a:rPr lang="en-US" sz="3400" kern="1200" dirty="0">
                <a:solidFill>
                  <a:schemeClr val="tx1"/>
                </a:solidFill>
                <a:latin typeface="+mj-lt"/>
                <a:ea typeface="+mj-ea"/>
                <a:cs typeface="+mj-cs"/>
              </a:rPr>
              <a:t>Clay body definition:</a:t>
            </a:r>
          </a:p>
        </p:txBody>
      </p:sp>
      <p:pic>
        <p:nvPicPr>
          <p:cNvPr id="11" name="Picture 10" descr="A person holding a ceramic object&#10;&#10;Description automatically generated">
            <a:extLst>
              <a:ext uri="{FF2B5EF4-FFF2-40B4-BE49-F238E27FC236}">
                <a16:creationId xmlns:a16="http://schemas.microsoft.com/office/drawing/2014/main" id="{BAC9D215-6630-85DD-00FB-E734817D0EF6}"/>
              </a:ext>
            </a:extLst>
          </p:cNvPr>
          <p:cNvPicPr>
            <a:picLocks noChangeAspect="1"/>
          </p:cNvPicPr>
          <p:nvPr/>
        </p:nvPicPr>
        <p:blipFill>
          <a:blip r:embed="rId2" cstate="screen">
            <a:extLst>
              <a:ext uri="{28A0092B-C50C-407E-A947-70E740481C1C}">
                <a14:useLocalDpi xmlns:a14="http://schemas.microsoft.com/office/drawing/2010/main"/>
              </a:ext>
            </a:extLst>
          </a:blip>
          <a:srcRect r="-4"/>
          <a:stretch>
            <a:fillRect/>
          </a:stretch>
        </p:blipFill>
        <p:spPr>
          <a:xfrm>
            <a:off x="4191000" y="36806"/>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p:spPr>
      </p:pic>
      <p:pic>
        <p:nvPicPr>
          <p:cNvPr id="7" name="Picture 6" descr="A white object from a blue and white rope&#10;&#10;Description automatically generated">
            <a:extLst>
              <a:ext uri="{FF2B5EF4-FFF2-40B4-BE49-F238E27FC236}">
                <a16:creationId xmlns:a16="http://schemas.microsoft.com/office/drawing/2014/main" id="{823498A6-3C88-4DDD-8DC4-908E27ECC5E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86780" y="36806"/>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p:spPr>
      </p:pic>
      <p:pic>
        <p:nvPicPr>
          <p:cNvPr id="9" name="Picture 8" descr="A flower in a pot&#10;&#10;Description automatically generated">
            <a:extLst>
              <a:ext uri="{FF2B5EF4-FFF2-40B4-BE49-F238E27FC236}">
                <a16:creationId xmlns:a16="http://schemas.microsoft.com/office/drawing/2014/main" id="{1F5DFBCB-884D-E479-052B-D5DD676878AD}"/>
              </a:ext>
            </a:extLst>
          </p:cNvPr>
          <p:cNvPicPr>
            <a:picLocks noChangeAspect="1"/>
          </p:cNvPicPr>
          <p:nvPr/>
        </p:nvPicPr>
        <p:blipFill>
          <a:blip r:embed="rId4" cstate="screen">
            <a:extLst>
              <a:ext uri="{28A0092B-C50C-407E-A947-70E740481C1C}">
                <a14:useLocalDpi xmlns:a14="http://schemas.microsoft.com/office/drawing/2010/main"/>
              </a:ext>
            </a:extLst>
          </a:blip>
          <a:srcRect r="-4"/>
          <a:stretch>
            <a:fillRect/>
          </a:stretch>
        </p:blipFill>
        <p:spPr>
          <a:xfrm>
            <a:off x="8194953" y="-10253"/>
            <a:ext cx="399704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p:spPr>
      </p:pic>
      <p:sp>
        <p:nvSpPr>
          <p:cNvPr id="18" name="sketch line">
            <a:extLst>
              <a:ext uri="{FF2B5EF4-FFF2-40B4-BE49-F238E27FC236}">
                <a16:creationId xmlns:a16="http://schemas.microsoft.com/office/drawing/2014/main" id="{D2758DA7-6A89-49A1-B9F5-546D9932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22904" y="5413767"/>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C7D2A28-EDCD-3873-B079-4975DDAF97AB}"/>
              </a:ext>
            </a:extLst>
          </p:cNvPr>
          <p:cNvSpPr txBox="1"/>
          <p:nvPr/>
        </p:nvSpPr>
        <p:spPr>
          <a:xfrm>
            <a:off x="4300728" y="4544570"/>
            <a:ext cx="7260335" cy="1984567"/>
          </a:xfrm>
          <a:prstGeom prst="rect">
            <a:avLst/>
          </a:prstGeom>
        </p:spPr>
        <p:txBody>
          <a:bodyPr vert="horz" lIns="91440" tIns="45720" rIns="91440" bIns="45720" rtlCol="0" anchor="ctr">
            <a:noAutofit/>
          </a:bodyPr>
          <a:lstStyle/>
          <a:p>
            <a:pPr>
              <a:lnSpc>
                <a:spcPct val="90000"/>
              </a:lnSpc>
              <a:spcAft>
                <a:spcPts val="600"/>
              </a:spcAft>
            </a:pPr>
            <a:r>
              <a:rPr lang="en-US" sz="2000" dirty="0"/>
              <a:t>Kaolin clays – such as a white stoneware clay will burnish well </a:t>
            </a:r>
          </a:p>
          <a:p>
            <a:pPr>
              <a:lnSpc>
                <a:spcPct val="90000"/>
              </a:lnSpc>
              <a:spcAft>
                <a:spcPts val="600"/>
              </a:spcAft>
            </a:pPr>
            <a:r>
              <a:rPr lang="en-US" sz="2000" dirty="0"/>
              <a:t>Ball Clay – highly plastic mineral, warm &amp; bright </a:t>
            </a:r>
            <a:r>
              <a:rPr lang="en-US" sz="2000" dirty="0" err="1"/>
              <a:t>colour</a:t>
            </a:r>
            <a:r>
              <a:rPr lang="en-US" sz="2000" dirty="0"/>
              <a:t> results</a:t>
            </a:r>
          </a:p>
          <a:p>
            <a:pPr>
              <a:lnSpc>
                <a:spcPct val="90000"/>
              </a:lnSpc>
              <a:spcAft>
                <a:spcPts val="600"/>
              </a:spcAft>
            </a:pPr>
            <a:r>
              <a:rPr lang="en-US" sz="2000" dirty="0"/>
              <a:t>Red earthenware/</a:t>
            </a:r>
            <a:r>
              <a:rPr lang="en-US" sz="2000" dirty="0" err="1"/>
              <a:t>terracottas</a:t>
            </a:r>
            <a:r>
              <a:rPr lang="en-US" sz="2000" dirty="0"/>
              <a:t> – endless options</a:t>
            </a:r>
          </a:p>
          <a:p>
            <a:pPr>
              <a:lnSpc>
                <a:spcPct val="90000"/>
              </a:lnSpc>
              <a:spcAft>
                <a:spcPts val="600"/>
              </a:spcAft>
            </a:pPr>
            <a:r>
              <a:rPr lang="en-US" sz="2000" dirty="0"/>
              <a:t>Self sourced clay – often lack workability. A sig surface offers site specific </a:t>
            </a:r>
            <a:r>
              <a:rPr lang="en-US" sz="2000" dirty="0" err="1"/>
              <a:t>colours</a:t>
            </a:r>
            <a:r>
              <a:rPr lang="en-US" sz="2000" dirty="0"/>
              <a:t> without forming challenges </a:t>
            </a:r>
          </a:p>
        </p:txBody>
      </p:sp>
    </p:spTree>
    <p:extLst>
      <p:ext uri="{BB962C8B-B14F-4D97-AF65-F5344CB8AC3E}">
        <p14:creationId xmlns:p14="http://schemas.microsoft.com/office/powerpoint/2010/main" val="2019738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B4F6806-5898-4FE8-B610-A058C8B84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C5C23A-3EE9-DB42-67EB-5956725576F1}"/>
              </a:ext>
            </a:extLst>
          </p:cNvPr>
          <p:cNvSpPr>
            <a:spLocks noGrp="1"/>
          </p:cNvSpPr>
          <p:nvPr>
            <p:ph type="title"/>
          </p:nvPr>
        </p:nvSpPr>
        <p:spPr>
          <a:xfrm>
            <a:off x="4091734" y="3999521"/>
            <a:ext cx="7475621" cy="1459355"/>
          </a:xfrm>
        </p:spPr>
        <p:txBody>
          <a:bodyPr vert="horz" lIns="91440" tIns="45720" rIns="91440" bIns="45720" rtlCol="0" anchor="b">
            <a:normAutofit/>
          </a:bodyPr>
          <a:lstStyle/>
          <a:p>
            <a:r>
              <a:rPr lang="en-US" sz="3500" dirty="0"/>
              <a:t>Terra s</a:t>
            </a:r>
            <a:r>
              <a:rPr lang="en-US" sz="3500" kern="1200" dirty="0">
                <a:solidFill>
                  <a:schemeClr val="tx1"/>
                </a:solidFill>
                <a:latin typeface="+mj-lt"/>
                <a:ea typeface="+mj-ea"/>
                <a:cs typeface="+mj-cs"/>
              </a:rPr>
              <a:t>igillata hiding in plain sight – museum collections – ‘history &amp; change’</a:t>
            </a:r>
          </a:p>
        </p:txBody>
      </p:sp>
      <p:sp>
        <p:nvSpPr>
          <p:cNvPr id="9" name="TextBox 8">
            <a:extLst>
              <a:ext uri="{FF2B5EF4-FFF2-40B4-BE49-F238E27FC236}">
                <a16:creationId xmlns:a16="http://schemas.microsoft.com/office/drawing/2014/main" id="{914073D3-B34E-A6D5-9496-A8FE396D51A6}"/>
              </a:ext>
            </a:extLst>
          </p:cNvPr>
          <p:cNvSpPr txBox="1"/>
          <p:nvPr/>
        </p:nvSpPr>
        <p:spPr>
          <a:xfrm>
            <a:off x="4335694" y="5724112"/>
            <a:ext cx="6256964" cy="646785"/>
          </a:xfrm>
          <a:prstGeom prst="rect">
            <a:avLst/>
          </a:prstGeom>
        </p:spPr>
        <p:txBody>
          <a:bodyPr vert="horz" lIns="91440" tIns="45720" rIns="91440" bIns="45720" rtlCol="0">
            <a:normAutofit/>
          </a:bodyPr>
          <a:lstStyle/>
          <a:p>
            <a:pPr algn="r">
              <a:lnSpc>
                <a:spcPct val="90000"/>
              </a:lnSpc>
              <a:spcBef>
                <a:spcPts val="1000"/>
              </a:spcBef>
            </a:pPr>
            <a:r>
              <a:rPr lang="en-US" sz="2400" kern="1200" dirty="0" err="1">
                <a:solidFill>
                  <a:schemeClr val="tx1"/>
                </a:solidFill>
                <a:latin typeface="+mn-lt"/>
                <a:ea typeface="+mn-ea"/>
                <a:cs typeface="+mn-cs"/>
              </a:rPr>
              <a:t>Neues</a:t>
            </a:r>
            <a:r>
              <a:rPr lang="en-US" sz="2400" kern="1200" dirty="0">
                <a:solidFill>
                  <a:schemeClr val="tx1"/>
                </a:solidFill>
                <a:latin typeface="+mn-lt"/>
                <a:ea typeface="+mn-ea"/>
                <a:cs typeface="+mn-cs"/>
              </a:rPr>
              <a:t> Museum Berlin July 2025</a:t>
            </a:r>
          </a:p>
        </p:txBody>
      </p:sp>
      <p:pic>
        <p:nvPicPr>
          <p:cNvPr id="6" name="Picture 5" descr="A screenshot of a phone&#10;&#10;Description automatically generated">
            <a:extLst>
              <a:ext uri="{FF2B5EF4-FFF2-40B4-BE49-F238E27FC236}">
                <a16:creationId xmlns:a16="http://schemas.microsoft.com/office/drawing/2014/main" id="{85B4F7A8-2D13-C3FD-C58B-4535BCEBD25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406845" y="4"/>
            <a:ext cx="4101288" cy="3418797"/>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p:spPr>
      </p:pic>
      <p:pic>
        <p:nvPicPr>
          <p:cNvPr id="8" name="Picture 7" descr="A group of clay pots on a shelf&#10;&#10;Description automatically generated">
            <a:extLst>
              <a:ext uri="{FF2B5EF4-FFF2-40B4-BE49-F238E27FC236}">
                <a16:creationId xmlns:a16="http://schemas.microsoft.com/office/drawing/2014/main" id="{A01E51CD-2E07-44D8-AE0F-89FDAD96583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0" y="277472"/>
            <a:ext cx="4552718" cy="5946218"/>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p:spPr>
      </p:pic>
      <p:pic>
        <p:nvPicPr>
          <p:cNvPr id="4" name="Picture 3" descr="A group of clay pots&#10;&#10;Description automatically generated">
            <a:extLst>
              <a:ext uri="{FF2B5EF4-FFF2-40B4-BE49-F238E27FC236}">
                <a16:creationId xmlns:a16="http://schemas.microsoft.com/office/drawing/2014/main" id="{95F632B5-B15C-F03F-4FAF-2E8ADC89C40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653074" y="-3"/>
            <a:ext cx="3538926" cy="4290182"/>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p:spPr>
      </p:pic>
    </p:spTree>
    <p:extLst>
      <p:ext uri="{BB962C8B-B14F-4D97-AF65-F5344CB8AC3E}">
        <p14:creationId xmlns:p14="http://schemas.microsoft.com/office/powerpoint/2010/main" val="1693443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F1D496-0F10-7293-73F5-AF7604C7C4E5}"/>
              </a:ext>
            </a:extLst>
          </p:cNvPr>
          <p:cNvSpPr>
            <a:spLocks noGrp="1"/>
          </p:cNvSpPr>
          <p:nvPr>
            <p:ph type="title"/>
          </p:nvPr>
        </p:nvSpPr>
        <p:spPr>
          <a:xfrm>
            <a:off x="838200" y="184805"/>
            <a:ext cx="10515600" cy="1505883"/>
          </a:xfrm>
        </p:spPr>
        <p:txBody>
          <a:bodyPr anchor="ctr">
            <a:normAutofit/>
          </a:bodyPr>
          <a:lstStyle/>
          <a:p>
            <a:r>
              <a:rPr lang="en-US" sz="3500" dirty="0"/>
              <a:t>An ancient technique</a:t>
            </a:r>
          </a:p>
        </p:txBody>
      </p:sp>
      <p:pic>
        <p:nvPicPr>
          <p:cNvPr id="4" name="Picture 3" descr="A diagram of a diagram of a variety of objects&#10;&#10;Description automatically generated with medium confidence">
            <a:extLst>
              <a:ext uri="{FF2B5EF4-FFF2-40B4-BE49-F238E27FC236}">
                <a16:creationId xmlns:a16="http://schemas.microsoft.com/office/drawing/2014/main" id="{E88FCBAF-F766-A5AD-0BB7-6AF8F0FEA28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1488" y="1300796"/>
            <a:ext cx="11305976" cy="4668253"/>
          </a:xfrm>
          <a:prstGeom prst="rect">
            <a:avLst/>
          </a:prstGeom>
        </p:spPr>
      </p:pic>
      <p:sp>
        <p:nvSpPr>
          <p:cNvPr id="5" name="TextBox 4">
            <a:extLst>
              <a:ext uri="{FF2B5EF4-FFF2-40B4-BE49-F238E27FC236}">
                <a16:creationId xmlns:a16="http://schemas.microsoft.com/office/drawing/2014/main" id="{B5C0EF2B-BF37-4616-B1B1-99BBAFEBA94A}"/>
              </a:ext>
            </a:extLst>
          </p:cNvPr>
          <p:cNvSpPr txBox="1"/>
          <p:nvPr/>
        </p:nvSpPr>
        <p:spPr>
          <a:xfrm>
            <a:off x="5117735" y="1300796"/>
            <a:ext cx="7026441" cy="461665"/>
          </a:xfrm>
          <a:prstGeom prst="rect">
            <a:avLst/>
          </a:prstGeom>
          <a:noFill/>
        </p:spPr>
        <p:txBody>
          <a:bodyPr wrap="square" rtlCol="0">
            <a:spAutoFit/>
          </a:bodyPr>
          <a:lstStyle/>
          <a:p>
            <a:pPr lvl="1"/>
            <a:r>
              <a:rPr lang="en-US" sz="2400" dirty="0"/>
              <a:t>Timeline acknowledgement Rhona Willers </a:t>
            </a:r>
          </a:p>
        </p:txBody>
      </p:sp>
      <p:sp>
        <p:nvSpPr>
          <p:cNvPr id="6" name="TextBox 5">
            <a:extLst>
              <a:ext uri="{FF2B5EF4-FFF2-40B4-BE49-F238E27FC236}">
                <a16:creationId xmlns:a16="http://schemas.microsoft.com/office/drawing/2014/main" id="{D2298F35-C608-2D26-E1C3-12C3BCF70799}"/>
              </a:ext>
            </a:extLst>
          </p:cNvPr>
          <p:cNvSpPr txBox="1"/>
          <p:nvPr/>
        </p:nvSpPr>
        <p:spPr>
          <a:xfrm>
            <a:off x="4058653" y="5464314"/>
            <a:ext cx="6898105" cy="369332"/>
          </a:xfrm>
          <a:prstGeom prst="rect">
            <a:avLst/>
          </a:prstGeom>
          <a:noFill/>
        </p:spPr>
        <p:txBody>
          <a:bodyPr wrap="square" rtlCol="0">
            <a:spAutoFit/>
          </a:bodyPr>
          <a:lstStyle/>
          <a:p>
            <a:r>
              <a:rPr lang="en-US" dirty="0">
                <a:hlinkClick r:id="rId3"/>
              </a:rPr>
              <a:t>Peter Pinnell &amp; Rhonda Willers Terra Sigillata NCECA lecture 2018 </a:t>
            </a:r>
            <a:endParaRPr lang="en-US" dirty="0"/>
          </a:p>
        </p:txBody>
      </p:sp>
    </p:spTree>
    <p:extLst>
      <p:ext uri="{BB962C8B-B14F-4D97-AF65-F5344CB8AC3E}">
        <p14:creationId xmlns:p14="http://schemas.microsoft.com/office/powerpoint/2010/main" val="57183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50ADD64-41AB-4283-9CA0-3210676C36A7}"/>
              </a:ext>
            </a:extLst>
          </p:cNvPr>
          <p:cNvSpPr txBox="1"/>
          <p:nvPr/>
        </p:nvSpPr>
        <p:spPr>
          <a:xfrm>
            <a:off x="1" y="4544570"/>
            <a:ext cx="3975464" cy="170383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500" kern="1200" dirty="0">
                <a:solidFill>
                  <a:schemeClr val="tx1"/>
                </a:solidFill>
                <a:latin typeface="+mj-lt"/>
                <a:ea typeface="+mj-ea"/>
                <a:cs typeface="+mj-cs"/>
              </a:rPr>
              <a:t>An ancient technique</a:t>
            </a:r>
          </a:p>
        </p:txBody>
      </p:sp>
      <p:pic>
        <p:nvPicPr>
          <p:cNvPr id="7" name="Picture 6" descr="A vase on a white surface&#10;&#10;Description automatically generated">
            <a:extLst>
              <a:ext uri="{FF2B5EF4-FFF2-40B4-BE49-F238E27FC236}">
                <a16:creationId xmlns:a16="http://schemas.microsoft.com/office/drawing/2014/main" id="{2FF50D37-D8B4-ED8C-66D1-A60F56A18DF8}"/>
              </a:ext>
            </a:extLst>
          </p:cNvPr>
          <p:cNvPicPr>
            <a:picLocks noChangeAspect="1"/>
          </p:cNvPicPr>
          <p:nvPr/>
        </p:nvPicPr>
        <p:blipFill>
          <a:blip r:embed="rId2" cstate="screen">
            <a:extLst>
              <a:ext uri="{28A0092B-C50C-407E-A947-70E740481C1C}">
                <a14:useLocalDpi xmlns:a14="http://schemas.microsoft.com/office/drawing/2010/main"/>
              </a:ext>
            </a:extLst>
          </a:blip>
          <a:srcRect r="-4"/>
          <a:stretch>
            <a:fillRect/>
          </a:stretch>
        </p:blipFill>
        <p:spPr>
          <a:xfrm>
            <a:off x="20" y="-1"/>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p:spPr>
      </p:pic>
      <p:pic>
        <p:nvPicPr>
          <p:cNvPr id="5" name="Picture 4" descr="A group of vases on a shelf&#10;&#10;Description automatically generated">
            <a:extLst>
              <a:ext uri="{FF2B5EF4-FFF2-40B4-BE49-F238E27FC236}">
                <a16:creationId xmlns:a16="http://schemas.microsoft.com/office/drawing/2014/main" id="{86C2337D-FE7F-E5D7-4483-8C1DF0611D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4148881" y="-1"/>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p:spPr>
      </p:pic>
      <p:pic>
        <p:nvPicPr>
          <p:cNvPr id="3" name="Picture 2" descr="A black and orange pottery with an owl on it&#10;&#10;Description automatically generated">
            <a:extLst>
              <a:ext uri="{FF2B5EF4-FFF2-40B4-BE49-F238E27FC236}">
                <a16:creationId xmlns:a16="http://schemas.microsoft.com/office/drawing/2014/main" id="{9EF73011-2B7E-099B-C411-8E954B3B2732}"/>
              </a:ext>
            </a:extLst>
          </p:cNvPr>
          <p:cNvPicPr>
            <a:picLocks noChangeAspect="1"/>
          </p:cNvPicPr>
          <p:nvPr/>
        </p:nvPicPr>
        <p:blipFill>
          <a:blip r:embed="rId4" cstate="screen">
            <a:extLst>
              <a:ext uri="{28A0092B-C50C-407E-A947-70E740481C1C}">
                <a14:useLocalDpi xmlns:a14="http://schemas.microsoft.com/office/drawing/2010/main"/>
              </a:ext>
            </a:extLst>
          </a:blip>
          <a:srcRect r="-4"/>
          <a:stretch>
            <a:fillRect/>
          </a:stretch>
        </p:blipFill>
        <p:spPr>
          <a:xfrm>
            <a:off x="8194953" y="-1"/>
            <a:ext cx="399704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p:spPr>
      </p:pic>
      <p:sp>
        <p:nvSpPr>
          <p:cNvPr id="29" name="sketch line">
            <a:extLst>
              <a:ext uri="{FF2B5EF4-FFF2-40B4-BE49-F238E27FC236}">
                <a16:creationId xmlns:a16="http://schemas.microsoft.com/office/drawing/2014/main" id="{D2758DA7-6A89-49A1-B9F5-546D9932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22904" y="5413767"/>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41CE709-C6F4-2FEF-EC36-456143564C70}"/>
              </a:ext>
            </a:extLst>
          </p:cNvPr>
          <p:cNvSpPr txBox="1"/>
          <p:nvPr/>
        </p:nvSpPr>
        <p:spPr>
          <a:xfrm>
            <a:off x="4413582" y="4544570"/>
            <a:ext cx="7147481" cy="1703830"/>
          </a:xfrm>
          <a:prstGeom prst="rect">
            <a:avLst/>
          </a:prstGeom>
        </p:spPr>
        <p:txBody>
          <a:bodyPr vert="horz" lIns="91440" tIns="45720" rIns="91440" bIns="45720" rtlCol="0" anchor="ctr">
            <a:normAutofit/>
          </a:bodyPr>
          <a:lstStyle/>
          <a:p>
            <a:pPr>
              <a:lnSpc>
                <a:spcPct val="90000"/>
              </a:lnSpc>
              <a:spcAft>
                <a:spcPts val="600"/>
              </a:spcAft>
            </a:pPr>
            <a:r>
              <a:rPr lang="en-US" sz="2200" dirty="0"/>
              <a:t>Collection of National Gallery of Victoria, June 2025</a:t>
            </a:r>
          </a:p>
          <a:p>
            <a:pPr indent="-228600">
              <a:lnSpc>
                <a:spcPct val="90000"/>
              </a:lnSpc>
              <a:spcAft>
                <a:spcPts val="600"/>
              </a:spcAft>
              <a:buFont typeface="Arial" panose="020B0604020202020204" pitchFamily="34" charset="0"/>
              <a:buChar char="•"/>
            </a:pPr>
            <a:r>
              <a:rPr lang="en-US" sz="2200" dirty="0"/>
              <a:t>Predynastic Egyptian (Nile River silt)</a:t>
            </a:r>
          </a:p>
          <a:p>
            <a:pPr indent="-228600">
              <a:lnSpc>
                <a:spcPct val="90000"/>
              </a:lnSpc>
              <a:spcAft>
                <a:spcPts val="600"/>
              </a:spcAft>
              <a:buFont typeface="Arial" panose="020B0604020202020204" pitchFamily="34" charset="0"/>
              <a:buChar char="•"/>
            </a:pPr>
            <a:r>
              <a:rPr lang="en-US" sz="2200" dirty="0"/>
              <a:t>Attic red figure-ware Skyphos </a:t>
            </a:r>
          </a:p>
          <a:p>
            <a:pPr indent="-228600">
              <a:lnSpc>
                <a:spcPct val="90000"/>
              </a:lnSpc>
              <a:spcAft>
                <a:spcPts val="600"/>
              </a:spcAft>
              <a:buFont typeface="Arial" panose="020B0604020202020204" pitchFamily="34" charset="0"/>
              <a:buChar char="•"/>
            </a:pPr>
            <a:r>
              <a:rPr lang="en-US" sz="2200" dirty="0"/>
              <a:t>Neolithic Chinese pot</a:t>
            </a:r>
          </a:p>
        </p:txBody>
      </p:sp>
    </p:spTree>
    <p:extLst>
      <p:ext uri="{BB962C8B-B14F-4D97-AF65-F5344CB8AC3E}">
        <p14:creationId xmlns:p14="http://schemas.microsoft.com/office/powerpoint/2010/main" val="11210453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9015</TotalTime>
  <Words>2476</Words>
  <Application>Microsoft Macintosh PowerPoint</Application>
  <PresentationFormat>Widescreen</PresentationFormat>
  <Paragraphs>273</Paragraphs>
  <Slides>50</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50</vt:i4>
      </vt:variant>
    </vt:vector>
  </HeadingPairs>
  <TitlesOfParts>
    <vt:vector size="61" baseType="lpstr">
      <vt:lpstr>Amasis MT Pro</vt:lpstr>
      <vt:lpstr>Aptos</vt:lpstr>
      <vt:lpstr>Aptos Display</vt:lpstr>
      <vt:lpstr>Arial</vt:lpstr>
      <vt:lpstr>Calibri</vt:lpstr>
      <vt:lpstr>Cambria Math</vt:lpstr>
      <vt:lpstr>Flama</vt:lpstr>
      <vt:lpstr>Flama Book</vt:lpstr>
      <vt:lpstr>Google Sans</vt:lpstr>
      <vt:lpstr>proxima-nova</vt:lpstr>
      <vt:lpstr>Office Theme</vt:lpstr>
      <vt:lpstr>PowerPoint Presentation</vt:lpstr>
      <vt:lpstr>PowerPoint Presentation</vt:lpstr>
      <vt:lpstr>Acknowledgements</vt:lpstr>
      <vt:lpstr>What is terra sigillata? Material definition:</vt:lpstr>
      <vt:lpstr>What is terra sigillata?  Creativity, Uniqueness, Nerve &amp; Talent: </vt:lpstr>
      <vt:lpstr>What is terra sigillata?  Clay body definition:</vt:lpstr>
      <vt:lpstr>Terra sigillata hiding in plain sight – museum collections – ‘history &amp; change’</vt:lpstr>
      <vt:lpstr>An ancient technique</vt:lpstr>
      <vt:lpstr>PowerPoint Presentation</vt:lpstr>
      <vt:lpstr>Making Process &amp; Equipment  </vt:lpstr>
      <vt:lpstr>Process of Making &amp; Equipment  </vt:lpstr>
      <vt:lpstr>Basic equipment</vt:lpstr>
      <vt:lpstr>Basic process steep, settle, decant</vt:lpstr>
      <vt:lpstr>Siphon Method </vt:lpstr>
      <vt:lpstr>Step by step process</vt:lpstr>
      <vt:lpstr>Step by step process </vt:lpstr>
      <vt:lpstr>Step by step process   2000 grams plastic clay + 4 litres of warm water + 8 grams Sodium Silicate &amp; 8 grams Soda Ash </vt:lpstr>
      <vt:lpstr>Step by step process   Siphon or pin hold decanting </vt:lpstr>
      <vt:lpstr>Step by step process  Specific gravity (1.1 -1.50)</vt:lpstr>
      <vt:lpstr> Step by step process – pouring   If you see grit, stop pouring, clean out bowl and resettle to remove sediment </vt:lpstr>
      <vt:lpstr>Making Sig – trouble shooting </vt:lpstr>
      <vt:lpstr>RECIPES – materials in different ratios for stoneware clay</vt:lpstr>
      <vt:lpstr>RECIPES – ball clay &amp; self sourced clay</vt:lpstr>
      <vt:lpstr>Demonstration clay   Bennetts Potters Clay South Australia   Terracotta </vt:lpstr>
      <vt:lpstr>Demonstration Clay   Walkers Clay Victorian White Pottery Hammered not filtered </vt:lpstr>
      <vt:lpstr>PowerPoint Presentation</vt:lpstr>
      <vt:lpstr>PowerPoint Presentation</vt:lpstr>
      <vt:lpstr>PowerPoint Presentation</vt:lpstr>
      <vt:lpstr>PowerPoint Presentation</vt:lpstr>
      <vt:lpstr>Adding colour – stains </vt:lpstr>
      <vt:lpstr>PowerPoint Presentation</vt:lpstr>
      <vt:lpstr>Application </vt:lpstr>
      <vt:lpstr>Application: troubleshooting / testing  </vt:lpstr>
      <vt:lpstr>Porosity – to burnish or not ?</vt:lpstr>
      <vt:lpstr>Treating porosity – chemical sealants  </vt:lpstr>
      <vt:lpstr>Sealed pottery- sculptural work</vt:lpstr>
      <vt:lpstr>Old school chemical sealants  </vt:lpstr>
      <vt:lpstr>PowerPoint Presentation</vt:lpstr>
      <vt:lpstr>Porous pottery – burnishing traditions</vt:lpstr>
      <vt:lpstr>Old school chemical sealants  </vt:lpstr>
      <vt:lpstr>Porosity –  vitrification definition:</vt:lpstr>
      <vt:lpstr>Porosity –  sintered temperature</vt:lpstr>
      <vt:lpstr>Firing range potential to manage porosity </vt:lpstr>
      <vt:lpstr>PowerPoint Presentation</vt:lpstr>
      <vt:lpstr>Terra Sig – your own research</vt:lpstr>
      <vt:lpstr>Anton Reijnders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Robyn Phelan</dc:creator>
  <cp:lastModifiedBy>Robyn Phelan</cp:lastModifiedBy>
  <cp:revision>18</cp:revision>
  <dcterms:created xsi:type="dcterms:W3CDTF">2025-08-04T06:23:39Z</dcterms:created>
  <dcterms:modified xsi:type="dcterms:W3CDTF">2025-09-30T02:24:58Z</dcterms:modified>
</cp:coreProperties>
</file>